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5" r:id="rId95"/>
    <p:sldId id="366" r:id="rId96"/>
    <p:sldId id="367" r:id="rId97"/>
    <p:sldId id="368" r:id="rId98"/>
    <p:sldId id="369" r:id="rId99"/>
    <p:sldId id="370" r:id="rId100"/>
    <p:sldId id="293" r:id="rId101"/>
    <p:sldId id="294" r:id="rId102"/>
    <p:sldId id="295" r:id="rId103"/>
    <p:sldId id="296" r:id="rId104"/>
    <p:sldId id="297" r:id="rId105"/>
    <p:sldId id="298" r:id="rId106"/>
    <p:sldId id="299" r:id="rId107"/>
    <p:sldId id="300" r:id="rId108"/>
    <p:sldId id="301" r:id="rId109"/>
    <p:sldId id="302" r:id="rId110"/>
    <p:sldId id="303" r:id="rId111"/>
    <p:sldId id="304" r:id="rId112"/>
    <p:sldId id="305" r:id="rId113"/>
    <p:sldId id="306" r:id="rId114"/>
    <p:sldId id="307" r:id="rId115"/>
    <p:sldId id="308"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A12D090-71CB-4C28-B165-BF387AED5C25}">
          <p14:sldIdLst>
            <p14:sldId id="256"/>
          </p14:sldIdLst>
        </p14:section>
        <p14:section name="normal" id="{32BB06D1-8A71-4FD2-AD2D-121DFC09434A}">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Hard" id="{395BFF75-F2EB-494C-9092-9291DF0ABDA8}">
          <p14:sldIdLst>
            <p14:sldId id="278"/>
            <p14:sldId id="279"/>
            <p14:sldId id="280"/>
            <p14:sldId id="281"/>
            <p14:sldId id="282"/>
            <p14:sldId id="283"/>
            <p14:sldId id="284"/>
            <p14:sldId id="285"/>
            <p14:sldId id="286"/>
            <p14:sldId id="287"/>
            <p14:sldId id="288"/>
            <p14:sldId id="289"/>
            <p14:sldId id="290"/>
            <p14:sldId id="291"/>
            <p14:sldId id="292"/>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Lst>
        </p14:section>
        <p14:section name="Insane" id="{EF8D8727-BBC9-49B2-B619-81670D421F7A}">
          <p14:sldIdLst>
            <p14:sldId id="293"/>
            <p14:sldId id="294"/>
            <p14:sldId id="295"/>
            <p14:sldId id="296"/>
            <p14:sldId id="297"/>
            <p14:sldId id="298"/>
            <p14:sldId id="299"/>
            <p14:sldId id="300"/>
            <p14:sldId id="301"/>
            <p14:sldId id="302"/>
            <p14:sldId id="303"/>
            <p14:sldId id="304"/>
            <p14:sldId id="305"/>
            <p14:sldId id="306"/>
            <p14:sldId id="307"/>
            <p14:sldId id="308"/>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120"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54FC8-4B31-468D-B52D-8EE5D1FBA8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64A236-1B3E-4F44-8E5B-366C1BADE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9A28CCF-FA86-4D64-8952-5592EA961ACA}"/>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5" name="页脚占位符 4">
            <a:extLst>
              <a:ext uri="{FF2B5EF4-FFF2-40B4-BE49-F238E27FC236}">
                <a16:creationId xmlns:a16="http://schemas.microsoft.com/office/drawing/2014/main" id="{7388DD61-C52E-4E30-A557-EB803FE449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1F0D7B-1C43-4A8E-93E3-AF008C156F03}"/>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1382161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C7F72-446D-4E43-82F3-8A32E8D138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43836F-195F-40A8-8999-CD3973A494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90A2D3-0CDB-47D2-9BB0-F7315B5110DC}"/>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5" name="页脚占位符 4">
            <a:extLst>
              <a:ext uri="{FF2B5EF4-FFF2-40B4-BE49-F238E27FC236}">
                <a16:creationId xmlns:a16="http://schemas.microsoft.com/office/drawing/2014/main" id="{333ABC46-458D-4C65-9262-BB14CECDE7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0A0ADD-BDFC-4769-B031-F15048DED5E0}"/>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71884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ACEA7C-F8BD-4D66-A3A9-F5C292120E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4E6BA9-3A96-4092-A53D-85CD262152E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7FCE6B-C1E2-4D6F-9E9E-D160F8A4B6CD}"/>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5" name="页脚占位符 4">
            <a:extLst>
              <a:ext uri="{FF2B5EF4-FFF2-40B4-BE49-F238E27FC236}">
                <a16:creationId xmlns:a16="http://schemas.microsoft.com/office/drawing/2014/main" id="{6B917646-7EB8-42A8-A8B2-842AD01D38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12D57F-0702-4AB2-8078-E3CAEF7AAFF1}"/>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86845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EB8BE-A6D6-4F14-A13E-F65DDE6CD7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0815D4-FF9A-4CED-B1A4-C9591461255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D3D602-C937-4F95-8704-2D8E88DC0935}"/>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5" name="页脚占位符 4">
            <a:extLst>
              <a:ext uri="{FF2B5EF4-FFF2-40B4-BE49-F238E27FC236}">
                <a16:creationId xmlns:a16="http://schemas.microsoft.com/office/drawing/2014/main" id="{21758677-A314-415C-9C59-5A8DB3D880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BB8A0C-638D-42C2-A6EB-16F29E96F906}"/>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1743452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9F230-B0EC-4371-BF8D-176C70ACBC0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DCB37E-A3D8-4357-9CF3-EFF64355A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0AB524-55FD-4918-BE27-74AF3329D21D}"/>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5" name="页脚占位符 4">
            <a:extLst>
              <a:ext uri="{FF2B5EF4-FFF2-40B4-BE49-F238E27FC236}">
                <a16:creationId xmlns:a16="http://schemas.microsoft.com/office/drawing/2014/main" id="{B48507A2-E308-4E5D-A531-D4AFE6146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9F8921-E63B-41E7-BD89-CEF7EB355FFA}"/>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022439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8DC73-7F71-42CA-AE90-78AAB7766D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63531C-7215-4606-9A6E-5B3C93A2AB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6064D7-46E7-4173-AFD8-2234A50BE20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D357B1-86C2-45CF-9F2B-D4CD517452BF}"/>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6" name="页脚占位符 5">
            <a:extLst>
              <a:ext uri="{FF2B5EF4-FFF2-40B4-BE49-F238E27FC236}">
                <a16:creationId xmlns:a16="http://schemas.microsoft.com/office/drawing/2014/main" id="{1800AE0C-FBD5-4D0F-9300-A675E20EA9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30F01F-E5AC-41F1-83EA-9BBD099B7434}"/>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437657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8D257-1FE4-4EFC-A838-BA21F21BBFD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F86C2F-19E5-432F-8C56-2C504B283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E1D4B2D-1CA9-4836-A075-EDA41A0393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D39A04-3280-4CEA-B771-42F0DCDDA6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15317B5-B89C-4A56-B62C-A4248962EC8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586A6B1-6ED7-4F11-A7BB-5EDF7D9C5749}"/>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8" name="页脚占位符 7">
            <a:extLst>
              <a:ext uri="{FF2B5EF4-FFF2-40B4-BE49-F238E27FC236}">
                <a16:creationId xmlns:a16="http://schemas.microsoft.com/office/drawing/2014/main" id="{59799ACF-BCFA-4101-A166-26DB0AF71CC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1210E5-8AA3-449D-B298-A674A726F927}"/>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837591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1E8AE-72F7-4330-B7FC-6C6E1BB42BE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95538C-7FFD-4D4C-BE89-D11254A98C0A}"/>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4" name="页脚占位符 3">
            <a:extLst>
              <a:ext uri="{FF2B5EF4-FFF2-40B4-BE49-F238E27FC236}">
                <a16:creationId xmlns:a16="http://schemas.microsoft.com/office/drawing/2014/main" id="{1258C0AD-FEE4-403F-8A3C-DE794AC172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D5411C-8690-4BC5-8C6D-7EE59EC05A8C}"/>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4229171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D46EAE-636F-4DCC-A5A1-D07D576110FE}"/>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3" name="页脚占位符 2">
            <a:extLst>
              <a:ext uri="{FF2B5EF4-FFF2-40B4-BE49-F238E27FC236}">
                <a16:creationId xmlns:a16="http://schemas.microsoft.com/office/drawing/2014/main" id="{31A87D7D-BDC6-43C6-811F-5390FA6705F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6DD1C4-D004-444D-BDA3-7BFD364DF0DF}"/>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295946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416EA-0BD1-4C28-9241-4C5B9D990B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18555E-3003-4A62-AAA3-2737D09A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F7DF70-9BE5-43D9-839B-01A676A21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86D37E-77EA-42E4-A73B-1C18811AFABE}"/>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6" name="页脚占位符 5">
            <a:extLst>
              <a:ext uri="{FF2B5EF4-FFF2-40B4-BE49-F238E27FC236}">
                <a16:creationId xmlns:a16="http://schemas.microsoft.com/office/drawing/2014/main" id="{BB52CB34-6D11-4054-A40B-2D72304D03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5785C8-1B29-4590-9E44-F6A1A61625A6}"/>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2106503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1D825-F2E2-42A3-A2DF-8F0DCAB5DA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5E59A6-3DEB-41FD-A21B-7D8E521DC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59D645B-CCA5-4B2B-83D7-AE08D1BFA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50809FE-F222-426C-8C14-D3374D1AB716}"/>
              </a:ext>
            </a:extLst>
          </p:cNvPr>
          <p:cNvSpPr>
            <a:spLocks noGrp="1"/>
          </p:cNvSpPr>
          <p:nvPr>
            <p:ph type="dt" sz="half" idx="10"/>
          </p:nvPr>
        </p:nvSpPr>
        <p:spPr/>
        <p:txBody>
          <a:bodyPr/>
          <a:lstStyle/>
          <a:p>
            <a:fld id="{ECE01FAB-D70B-439A-B14B-806F2879E94C}" type="datetimeFigureOut">
              <a:rPr lang="zh-CN" altLang="en-US" smtClean="0"/>
              <a:t>2020/10/27</a:t>
            </a:fld>
            <a:endParaRPr lang="zh-CN" altLang="en-US"/>
          </a:p>
        </p:txBody>
      </p:sp>
      <p:sp>
        <p:nvSpPr>
          <p:cNvPr id="6" name="页脚占位符 5">
            <a:extLst>
              <a:ext uri="{FF2B5EF4-FFF2-40B4-BE49-F238E27FC236}">
                <a16:creationId xmlns:a16="http://schemas.microsoft.com/office/drawing/2014/main" id="{B46BFB60-950E-4927-A524-630E7BFFD0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C59541-5002-43B7-9664-E8426CDC8A26}"/>
              </a:ext>
            </a:extLst>
          </p:cNvPr>
          <p:cNvSpPr>
            <a:spLocks noGrp="1"/>
          </p:cNvSpPr>
          <p:nvPr>
            <p:ph type="sldNum" sz="quarter" idx="12"/>
          </p:nvPr>
        </p:nvSpPr>
        <p:spPr/>
        <p:txBody>
          <a:body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044893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000"/>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1A6F0F-9112-449C-AC85-F89FF6F91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ADCE28-13D6-415B-9083-CFEA2106F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2ED371-C7D7-45BC-985C-2D05B25E4C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01FAB-D70B-439A-B14B-806F2879E94C}" type="datetimeFigureOut">
              <a:rPr lang="zh-CN" altLang="en-US" smtClean="0"/>
              <a:t>2020/10/27</a:t>
            </a:fld>
            <a:endParaRPr lang="zh-CN" altLang="en-US"/>
          </a:p>
        </p:txBody>
      </p:sp>
      <p:sp>
        <p:nvSpPr>
          <p:cNvPr id="5" name="页脚占位符 4">
            <a:extLst>
              <a:ext uri="{FF2B5EF4-FFF2-40B4-BE49-F238E27FC236}">
                <a16:creationId xmlns:a16="http://schemas.microsoft.com/office/drawing/2014/main" id="{767F92C5-4F95-41A9-A260-68BB276142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244004D-6219-4F5E-8CF3-7688381F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8B0323-2765-4450-9B03-AFEA8245BD06}" type="slidenum">
              <a:rPr lang="zh-CN" altLang="en-US" smtClean="0"/>
              <a:t>‹#›</a:t>
            </a:fld>
            <a:endParaRPr lang="zh-CN" altLang="en-US"/>
          </a:p>
        </p:txBody>
      </p:sp>
    </p:spTree>
    <p:extLst>
      <p:ext uri="{BB962C8B-B14F-4D97-AF65-F5344CB8AC3E}">
        <p14:creationId xmlns:p14="http://schemas.microsoft.com/office/powerpoint/2010/main" val="3945171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D3384-2BBA-4BC9-BCE1-1F8080E3D382}"/>
              </a:ext>
            </a:extLst>
          </p:cNvPr>
          <p:cNvSpPr>
            <a:spLocks noGrp="1"/>
          </p:cNvSpPr>
          <p:nvPr>
            <p:ph type="ctrTitle"/>
          </p:nvPr>
        </p:nvSpPr>
        <p:spPr/>
        <p:txBody>
          <a:bodyPr/>
          <a:lstStyle/>
          <a:p>
            <a:r>
              <a:rPr lang="zh-CN" altLang="en-US" dirty="0"/>
              <a:t>杂题选讲</a:t>
            </a:r>
          </a:p>
        </p:txBody>
      </p:sp>
      <p:sp>
        <p:nvSpPr>
          <p:cNvPr id="3" name="副标题 2">
            <a:extLst>
              <a:ext uri="{FF2B5EF4-FFF2-40B4-BE49-F238E27FC236}">
                <a16:creationId xmlns:a16="http://schemas.microsoft.com/office/drawing/2014/main" id="{6E23012E-B4C4-4F8E-B2D7-92C9B2E66CA7}"/>
              </a:ext>
            </a:extLst>
          </p:cNvPr>
          <p:cNvSpPr>
            <a:spLocks noGrp="1"/>
          </p:cNvSpPr>
          <p:nvPr>
            <p:ph type="subTitle" idx="1"/>
          </p:nvPr>
        </p:nvSpPr>
        <p:spPr/>
        <p:txBody>
          <a:bodyPr/>
          <a:lstStyle/>
          <a:p>
            <a:r>
              <a:rPr lang="zh-CN" altLang="en-US" dirty="0"/>
              <a:t>莱芜一中 刘宇豪</a:t>
            </a:r>
          </a:p>
        </p:txBody>
      </p:sp>
    </p:spTree>
    <p:extLst>
      <p:ext uri="{BB962C8B-B14F-4D97-AF65-F5344CB8AC3E}">
        <p14:creationId xmlns:p14="http://schemas.microsoft.com/office/powerpoint/2010/main" val="1004622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065D-B869-4587-A0D2-8E60FBE1EF48}"/>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8D1BCC-59C7-48B3-BB4B-8750BE39794D}"/>
                  </a:ext>
                </a:extLst>
              </p:cNvPr>
              <p:cNvSpPr>
                <a:spLocks noGrp="1"/>
              </p:cNvSpPr>
              <p:nvPr>
                <p:ph idx="1"/>
              </p:nvPr>
            </p:nvSpPr>
            <p:spPr/>
            <p:txBody>
              <a:bodyPr/>
              <a:lstStyle/>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t>代表</a:t>
                </a:r>
                <a14:m>
                  <m:oMath xmlns:m="http://schemas.openxmlformats.org/officeDocument/2006/math">
                    <m:r>
                      <a:rPr lang="en-US" altLang="zh-CN" b="0" i="1" dirty="0" smtClean="0">
                        <a:latin typeface="Cambria Math" panose="02040503050406030204" pitchFamily="18" charset="0"/>
                      </a:rPr>
                      <m:t>𝑡</m:t>
                    </m:r>
                  </m:oMath>
                </a14:m>
                <a:r>
                  <a:rPr lang="zh-CN" altLang="en-US" dirty="0"/>
                  <a:t>中第</a:t>
                </a:r>
                <a14:m>
                  <m:oMath xmlns:m="http://schemas.openxmlformats.org/officeDocument/2006/math">
                    <m:r>
                      <a:rPr lang="en-US" altLang="zh-CN" b="0" i="1" smtClean="0">
                        <a:latin typeface="Cambria Math" panose="02040503050406030204" pitchFamily="18" charset="0"/>
                      </a:rPr>
                      <m:t>𝑖</m:t>
                    </m:r>
                  </m:oMath>
                </a14:m>
                <a:r>
                  <a:rPr lang="zh-CN" altLang="en-US" dirty="0"/>
                  <a:t>个字符。</a:t>
                </a:r>
                <a:endParaRPr lang="en-US" altLang="zh-CN" dirty="0"/>
              </a:p>
              <a:p>
                <a:r>
                  <a:rPr lang="zh-CN" altLang="en-US" dirty="0"/>
                  <a:t>首先，如果我们修改某个位置的字符，那么一定是将它修改为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a14:m>
                <a:r>
                  <a:rPr lang="zh-CN" altLang="en-US" dirty="0"/>
                  <a:t>或</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2</m:t>
                        </m:r>
                      </m:sub>
                    </m:sSub>
                  </m:oMath>
                </a14:m>
                <a:r>
                  <a:rPr lang="zh-CN" altLang="en-US" dirty="0"/>
                  <a:t>。</a:t>
                </a:r>
                <a:endParaRPr lang="en-US" altLang="zh-CN" dirty="0"/>
              </a:p>
              <a:p>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r>
                  <a:rPr lang="zh-CN" altLang="en-US" dirty="0"/>
                  <a:t>代表，考虑完前</a:t>
                </a:r>
                <a14:m>
                  <m:oMath xmlns:m="http://schemas.openxmlformats.org/officeDocument/2006/math">
                    <m:r>
                      <a:rPr lang="en-US" altLang="zh-CN" b="0" i="1" smtClean="0">
                        <a:latin typeface="Cambria Math" panose="02040503050406030204" pitchFamily="18" charset="0"/>
                      </a:rPr>
                      <m:t>𝑖</m:t>
                    </m:r>
                  </m:oMath>
                </a14:m>
                <a:r>
                  <a:rPr lang="zh-CN" altLang="en-US" dirty="0"/>
                  <a:t>个位置，已经修改过</a:t>
                </a:r>
                <a14:m>
                  <m:oMath xmlns:m="http://schemas.openxmlformats.org/officeDocument/2006/math">
                    <m:r>
                      <a:rPr lang="en-US" altLang="zh-CN" b="0" i="1" smtClean="0">
                        <a:latin typeface="Cambria Math" panose="02040503050406030204" pitchFamily="18" charset="0"/>
                      </a:rPr>
                      <m:t>𝑗</m:t>
                    </m:r>
                  </m:oMath>
                </a14:m>
                <a:r>
                  <a:rPr lang="zh-CN" altLang="en-US" dirty="0"/>
                  <a:t>个字符，当前字符串中有</a:t>
                </a:r>
                <a14:m>
                  <m:oMath xmlns:m="http://schemas.openxmlformats.org/officeDocument/2006/math">
                    <m:r>
                      <a:rPr lang="en-US" altLang="zh-CN" b="0" i="1" smtClean="0">
                        <a:latin typeface="Cambria Math" panose="02040503050406030204" pitchFamily="18" charset="0"/>
                      </a:rPr>
                      <m:t>𝑥</m:t>
                    </m:r>
                  </m:oMath>
                </a14:m>
                <a:r>
                  <a:rPr lang="zh-CN" altLang="en-US" dirty="0"/>
                  <a:t>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a14:m>
                <a:r>
                  <a:rPr lang="zh-CN" altLang="en-US" dirty="0"/>
                  <a:t>，此时最多有多少个子序列</a:t>
                </a:r>
                <a14:m>
                  <m:oMath xmlns:m="http://schemas.openxmlformats.org/officeDocument/2006/math">
                    <m:r>
                      <a:rPr lang="en-US" altLang="zh-CN" b="0" i="1" smtClean="0">
                        <a:latin typeface="Cambria Math" panose="02040503050406030204" pitchFamily="18" charset="0"/>
                      </a:rPr>
                      <m:t>𝑡</m:t>
                    </m:r>
                  </m:oMath>
                </a14:m>
                <a:r>
                  <a:rPr lang="zh-CN" altLang="en-US" dirty="0"/>
                  <a:t>。</a:t>
                </a:r>
                <a:endParaRPr lang="en-US" altLang="zh-CN" dirty="0"/>
              </a:p>
              <a:p>
                <a:r>
                  <a:rPr lang="zh-CN" altLang="en-US" dirty="0"/>
                  <a:t>转移则可以讨论是否改变下一个字符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，然后算一下贡献就可以了。（注意考虑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a14:m>
                <a:r>
                  <a:rPr lang="zh-CN" altLang="en-US" dirty="0"/>
                  <a:t>的情况。）</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78D1BCC-59C7-48B3-BB4B-8750BE39794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1518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4E7E4-8D04-4EF6-9629-4B899EEEE2F4}"/>
              </a:ext>
            </a:extLst>
          </p:cNvPr>
          <p:cNvSpPr>
            <a:spLocks noGrp="1"/>
          </p:cNvSpPr>
          <p:nvPr>
            <p:ph type="title"/>
          </p:nvPr>
        </p:nvSpPr>
        <p:spPr/>
        <p:txBody>
          <a:bodyPr/>
          <a:lstStyle/>
          <a:p>
            <a:r>
              <a:rPr lang="en-US" altLang="zh-CN" dirty="0"/>
              <a:t>CF1379F2 Chess Strikes Back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943365B-6AD5-4A65-A427-A4DA26C08B59}"/>
                  </a:ext>
                </a:extLst>
              </p:cNvPr>
              <p:cNvSpPr>
                <a:spLocks noGrp="1"/>
              </p:cNvSpPr>
              <p:nvPr>
                <p:ph idx="1"/>
              </p:nvPr>
            </p:nvSpPr>
            <p:spPr/>
            <p:txBody>
              <a:bodyPr>
                <a:normAutofit/>
              </a:bodyPr>
              <a:lstStyle/>
              <a:p>
                <a:r>
                  <a:rPr lang="zh-CN" altLang="en-US" dirty="0"/>
                  <a:t>有一个</a:t>
                </a:r>
                <a14:m>
                  <m:oMath xmlns:m="http://schemas.openxmlformats.org/officeDocument/2006/math">
                    <m:r>
                      <a:rPr lang="en-US" altLang="zh-CN" b="0" i="0"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r>
                      <a:rPr lang="en-US" altLang="zh-CN" b="0" i="1" smtClean="0">
                        <a:latin typeface="Cambria Math" panose="02040503050406030204" pitchFamily="18" charset="0"/>
                      </a:rPr>
                      <m:t>𝑚</m:t>
                    </m:r>
                  </m:oMath>
                </a14:m>
                <a:r>
                  <a:rPr lang="zh-CN" altLang="en-US" dirty="0"/>
                  <a:t>的棋盘，其中对于每个格子</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zh-CN" altLang="en-US" dirty="0"/>
                  <a:t>，若</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为偶数，那么该格子为白色，否则为黑色。</a:t>
                </a:r>
                <a:endParaRPr lang="en-US" altLang="zh-CN" dirty="0"/>
              </a:p>
              <a:p>
                <a:r>
                  <a:rPr lang="zh-CN" altLang="en-US" dirty="0"/>
                  <a:t>每一步，你会往某个</a:t>
                </a:r>
                <a:r>
                  <a:rPr lang="zh-CN" altLang="en-US" b="1" dirty="0"/>
                  <a:t>白色</a:t>
                </a:r>
                <a:r>
                  <a:rPr lang="zh-CN" altLang="en-US" dirty="0"/>
                  <a:t>格子上放障碍，或是移除某个障碍。操作之后，你想知道，是否可以往</a:t>
                </a:r>
                <a:r>
                  <a:rPr lang="zh-CN" altLang="en-US" b="1" dirty="0"/>
                  <a:t>白色</a:t>
                </a:r>
                <a:r>
                  <a:rPr lang="zh-CN" altLang="en-US" dirty="0"/>
                  <a:t>格子上放置</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个国王，使得这些国王无法互相攻击。</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2943365B-6AD5-4A65-A427-A4DA26C08B59}"/>
                  </a:ext>
                </a:extLst>
              </p:cNvPr>
              <p:cNvSpPr>
                <a:spLocks noGrp="1" noRot="1" noChangeAspect="1" noMove="1" noResize="1" noEditPoints="1" noAdjustHandles="1" noChangeArrowheads="1" noChangeShapeType="1" noTextEdit="1"/>
              </p:cNvSpPr>
              <p:nvPr>
                <p:ph idx="1"/>
              </p:nvPr>
            </p:nvSpPr>
            <p:spPr>
              <a:blipFill>
                <a:blip r:embed="rId3"/>
                <a:stretch>
                  <a:fillRect l="-1043" t="-23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6831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41D12-1F60-4493-8980-5B077915930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C137E6-EFC8-490F-95B8-1961AEF03865}"/>
                  </a:ext>
                </a:extLst>
              </p:cNvPr>
              <p:cNvSpPr>
                <a:spLocks noGrp="1"/>
              </p:cNvSpPr>
              <p:nvPr>
                <p:ph idx="1"/>
              </p:nvPr>
            </p:nvSpPr>
            <p:spPr/>
            <p:txBody>
              <a:bodyPr/>
              <a:lstStyle/>
              <a:p>
                <a:r>
                  <a:rPr lang="zh-CN" altLang="en-US" dirty="0"/>
                  <a:t>我们如果将棋盘划分成</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个</a:t>
                </a:r>
                <a14:m>
                  <m:oMath xmlns:m="http://schemas.openxmlformats.org/officeDocument/2006/math">
                    <m:r>
                      <a:rPr lang="en-US" altLang="zh-CN" b="0" i="1" dirty="0" smtClean="0">
                        <a:latin typeface="Cambria Math" panose="02040503050406030204" pitchFamily="18" charset="0"/>
                      </a:rPr>
                      <m:t>2×2</m:t>
                    </m:r>
                  </m:oMath>
                </a14:m>
                <a:r>
                  <a:rPr lang="zh-CN" altLang="en-US" dirty="0"/>
                  <a:t>的块，那么每个块内肯定有恰好一个国王。</a:t>
                </a:r>
                <a:endParaRPr lang="en-US" altLang="zh-CN" dirty="0"/>
              </a:p>
              <a:p>
                <a:r>
                  <a:rPr lang="zh-CN" altLang="en-US" dirty="0"/>
                  <a:t>每个块内恰好有两个白格子，我们记左上角的为</a:t>
                </a:r>
                <a14:m>
                  <m:oMath xmlns:m="http://schemas.openxmlformats.org/officeDocument/2006/math">
                    <m:r>
                      <a:rPr lang="en-US" altLang="zh-CN" b="0" i="1" smtClean="0">
                        <a:latin typeface="Cambria Math" panose="02040503050406030204" pitchFamily="18" charset="0"/>
                      </a:rPr>
                      <m:t>𝐴</m:t>
                    </m:r>
                  </m:oMath>
                </a14:m>
                <a:r>
                  <a:rPr lang="zh-CN" altLang="en-US" dirty="0"/>
                  <a:t>格子，右下角的为</a:t>
                </a:r>
                <a14:m>
                  <m:oMath xmlns:m="http://schemas.openxmlformats.org/officeDocument/2006/math">
                    <m:r>
                      <a:rPr lang="en-US" altLang="zh-CN" b="0" i="1" smtClean="0">
                        <a:latin typeface="Cambria Math" panose="02040503050406030204" pitchFamily="18" charset="0"/>
                      </a:rPr>
                      <m:t>𝐵</m:t>
                    </m:r>
                  </m:oMath>
                </a14:m>
                <a:r>
                  <a:rPr lang="zh-CN" altLang="en-US" dirty="0"/>
                  <a:t>格子；</a:t>
                </a:r>
                <a:endParaRPr lang="en-US" altLang="zh-CN" dirty="0"/>
              </a:p>
              <a:p>
                <a:r>
                  <a:rPr lang="zh-CN" altLang="en-US" dirty="0"/>
                  <a:t>有这样一个结论：方案不存在，当且仅当存在一个</a:t>
                </a:r>
                <a14:m>
                  <m:oMath xmlns:m="http://schemas.openxmlformats.org/officeDocument/2006/math">
                    <m:r>
                      <a:rPr lang="en-US" altLang="zh-CN" b="0" i="1" smtClean="0">
                        <a:latin typeface="Cambria Math" panose="02040503050406030204" pitchFamily="18" charset="0"/>
                      </a:rPr>
                      <m:t>𝐴</m:t>
                    </m:r>
                  </m:oMath>
                </a14:m>
                <a:r>
                  <a:rPr lang="zh-CN" altLang="en-US" dirty="0"/>
                  <a:t>格子和一个</a:t>
                </a:r>
                <a14:m>
                  <m:oMath xmlns:m="http://schemas.openxmlformats.org/officeDocument/2006/math">
                    <m:r>
                      <a:rPr lang="en-US" altLang="zh-CN" b="0" i="1" smtClean="0">
                        <a:latin typeface="Cambria Math" panose="02040503050406030204" pitchFamily="18" charset="0"/>
                      </a:rPr>
                      <m:t>𝐵</m:t>
                    </m:r>
                  </m:oMath>
                </a14:m>
                <a:r>
                  <a:rPr lang="zh-CN" altLang="en-US" dirty="0"/>
                  <a:t>格子，使得</a:t>
                </a:r>
                <a14:m>
                  <m:oMath xmlns:m="http://schemas.openxmlformats.org/officeDocument/2006/math">
                    <m:r>
                      <a:rPr lang="en-US" altLang="zh-CN" b="0" i="1" smtClean="0">
                        <a:latin typeface="Cambria Math" panose="02040503050406030204" pitchFamily="18" charset="0"/>
                      </a:rPr>
                      <m:t>𝐵</m:t>
                    </m:r>
                  </m:oMath>
                </a14:m>
                <a:r>
                  <a:rPr lang="zh-CN" altLang="en-US" dirty="0"/>
                  <a:t>格子在</a:t>
                </a:r>
                <a14:m>
                  <m:oMath xmlns:m="http://schemas.openxmlformats.org/officeDocument/2006/math">
                    <m:r>
                      <a:rPr lang="en-US" altLang="zh-CN" b="0" i="1" smtClean="0">
                        <a:latin typeface="Cambria Math" panose="02040503050406030204" pitchFamily="18" charset="0"/>
                      </a:rPr>
                      <m:t>𝐴</m:t>
                    </m:r>
                  </m:oMath>
                </a14:m>
                <a:r>
                  <a:rPr lang="zh-CN" altLang="en-US" dirty="0"/>
                  <a:t>格子右下方。</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BC137E6-EFC8-490F-95B8-1961AEF03865}"/>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4890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48E61-A661-4BFA-90F2-56A53052FF5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3AEB2D-BC8E-41F1-8FB0-E2F9F4A876E7}"/>
                  </a:ext>
                </a:extLst>
              </p:cNvPr>
              <p:cNvSpPr>
                <a:spLocks noGrp="1"/>
              </p:cNvSpPr>
              <p:nvPr>
                <p:ph idx="1"/>
              </p:nvPr>
            </p:nvSpPr>
            <p:spPr/>
            <p:txBody>
              <a:bodyPr/>
              <a:lstStyle/>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oMath>
                </a14:m>
                <a:r>
                  <a:rPr lang="zh-CN" altLang="en-US" dirty="0"/>
                  <a:t>代表第</a:t>
                </a:r>
                <a14:m>
                  <m:oMath xmlns:m="http://schemas.openxmlformats.org/officeDocument/2006/math">
                    <m:r>
                      <a:rPr lang="en-US" altLang="zh-CN" b="0" i="1" smtClean="0">
                        <a:latin typeface="Cambria Math" panose="02040503050406030204" pitchFamily="18" charset="0"/>
                      </a:rPr>
                      <m:t>𝑖</m:t>
                    </m:r>
                  </m:oMath>
                </a14:m>
                <a:r>
                  <a:rPr lang="zh-CN" altLang="en-US" dirty="0"/>
                  <a:t>行最靠左的</a:t>
                </a:r>
                <a14:m>
                  <m:oMath xmlns:m="http://schemas.openxmlformats.org/officeDocument/2006/math">
                    <m:r>
                      <a:rPr lang="en-US" altLang="zh-CN" b="0" i="1" smtClean="0">
                        <a:latin typeface="Cambria Math" panose="02040503050406030204" pitchFamily="18" charset="0"/>
                      </a:rPr>
                      <m:t>𝐴</m:t>
                    </m:r>
                  </m:oMath>
                </a14:m>
                <a:r>
                  <a:rPr lang="zh-CN" altLang="en-US" dirty="0"/>
                  <a:t>格子，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Sub>
                  </m:oMath>
                </a14:m>
                <a:r>
                  <a:rPr lang="zh-CN" altLang="en-US" dirty="0"/>
                  <a:t>代表第</a:t>
                </a:r>
                <a14:m>
                  <m:oMath xmlns:m="http://schemas.openxmlformats.org/officeDocument/2006/math">
                    <m:r>
                      <a:rPr lang="en-US" altLang="zh-CN" b="0" i="1" smtClean="0">
                        <a:latin typeface="Cambria Math" panose="02040503050406030204" pitchFamily="18" charset="0"/>
                      </a:rPr>
                      <m:t>𝑖</m:t>
                    </m:r>
                  </m:oMath>
                </a14:m>
                <a:r>
                  <a:rPr lang="zh-CN" altLang="en-US" dirty="0"/>
                  <a:t>行最靠右的</a:t>
                </a:r>
                <a14:m>
                  <m:oMath xmlns:m="http://schemas.openxmlformats.org/officeDocument/2006/math">
                    <m:r>
                      <a:rPr lang="en-US" altLang="zh-CN" b="0" i="1" smtClean="0">
                        <a:latin typeface="Cambria Math" panose="02040503050406030204" pitchFamily="18" charset="0"/>
                      </a:rPr>
                      <m:t>𝐵</m:t>
                    </m:r>
                  </m:oMath>
                </a14:m>
                <a:r>
                  <a:rPr lang="zh-CN" altLang="en-US" dirty="0"/>
                  <a:t>格子，这个东西可以用</a:t>
                </a:r>
                <a:r>
                  <a:rPr lang="en-US" altLang="zh-CN" dirty="0"/>
                  <a:t>set</a:t>
                </a:r>
                <a:r>
                  <a:rPr lang="zh-CN" altLang="en-US" dirty="0"/>
                  <a:t>维护。</a:t>
                </a:r>
                <a:endParaRPr lang="en-US" altLang="zh-CN" dirty="0"/>
              </a:p>
              <a:p>
                <a:r>
                  <a:rPr lang="zh-CN" altLang="en-US" dirty="0"/>
                  <a:t>那么方案不存在当且仅当存在</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，使得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𝑗</m:t>
                        </m:r>
                      </m:sub>
                    </m:sSub>
                  </m:oMath>
                </a14:m>
                <a:r>
                  <a:rPr lang="zh-CN" altLang="en-US" dirty="0"/>
                  <a:t>。</a:t>
                </a:r>
                <a:endParaRPr lang="en-US" altLang="zh-CN" dirty="0"/>
              </a:p>
              <a:p>
                <a:r>
                  <a:rPr lang="zh-CN" altLang="en-US" dirty="0"/>
                  <a:t>用线段树维护即可。</a:t>
                </a:r>
              </a:p>
            </p:txBody>
          </p:sp>
        </mc:Choice>
        <mc:Fallback xmlns="">
          <p:sp>
            <p:nvSpPr>
              <p:cNvPr id="3" name="内容占位符 2">
                <a:extLst>
                  <a:ext uri="{FF2B5EF4-FFF2-40B4-BE49-F238E27FC236}">
                    <a16:creationId xmlns:a16="http://schemas.microsoft.com/office/drawing/2014/main" id="{D93AEB2D-BC8E-41F1-8FB0-E2F9F4A876E7}"/>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1161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A7E04-F519-45AC-ADAD-82470FC5FF0A}"/>
              </a:ext>
            </a:extLst>
          </p:cNvPr>
          <p:cNvSpPr>
            <a:spLocks noGrp="1"/>
          </p:cNvSpPr>
          <p:nvPr>
            <p:ph type="title"/>
          </p:nvPr>
        </p:nvSpPr>
        <p:spPr/>
        <p:txBody>
          <a:bodyPr/>
          <a:lstStyle/>
          <a:p>
            <a:r>
              <a:rPr lang="en-US" altLang="zh-CN" dirty="0"/>
              <a:t>CF1310C Au Pont Rouge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AA3D7E-B3AE-42FC-BF67-BD143F7924E7}"/>
                  </a:ext>
                </a:extLst>
              </p:cNvPr>
              <p:cNvSpPr>
                <a:spLocks noGrp="1"/>
              </p:cNvSpPr>
              <p:nvPr>
                <p:ph idx="1"/>
              </p:nvPr>
            </p:nvSpPr>
            <p:spPr/>
            <p:txBody>
              <a:bodyPr>
                <a:normAutofit fontScale="92500"/>
              </a:bodyPr>
              <a:lstStyle/>
              <a:p>
                <a:r>
                  <a:rPr lang="zh-CN" altLang="en-US" dirty="0"/>
                  <a:t>有一个长度为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的字符串</a:t>
                </a:r>
                <a14:m>
                  <m:oMath xmlns:m="http://schemas.openxmlformats.org/officeDocument/2006/math">
                    <m:r>
                      <a:rPr lang="en-US" altLang="zh-CN" b="0" i="1" smtClean="0">
                        <a:latin typeface="Cambria Math" panose="02040503050406030204" pitchFamily="18" charset="0"/>
                      </a:rPr>
                      <m:t>𝑠</m:t>
                    </m:r>
                  </m:oMath>
                </a14:m>
                <a:r>
                  <a:rPr lang="zh-CN" altLang="en-US" dirty="0"/>
                  <a:t>，给定一个数字</a:t>
                </a:r>
                <a14:m>
                  <m:oMath xmlns:m="http://schemas.openxmlformats.org/officeDocument/2006/math">
                    <m:r>
                      <a:rPr lang="en-US" altLang="zh-CN" b="0" i="1" smtClean="0">
                        <a:latin typeface="Cambria Math" panose="02040503050406030204" pitchFamily="18" charset="0"/>
                      </a:rPr>
                      <m:t>𝑚</m:t>
                    </m:r>
                  </m:oMath>
                </a14:m>
                <a:r>
                  <a:rPr lang="zh-CN" altLang="en-US" dirty="0"/>
                  <a:t>。</a:t>
                </a:r>
                <a:endParaRPr lang="en-US" altLang="zh-CN" dirty="0"/>
              </a:p>
              <a:p>
                <a:r>
                  <a:rPr lang="zh-CN" altLang="en-US" dirty="0"/>
                  <a:t>考虑每种将字符串划分成</a:t>
                </a:r>
                <a14:m>
                  <m:oMath xmlns:m="http://schemas.openxmlformats.org/officeDocument/2006/math">
                    <m:r>
                      <a:rPr lang="en-US" altLang="zh-CN" b="0" i="1" smtClean="0">
                        <a:latin typeface="Cambria Math" panose="02040503050406030204" pitchFamily="18" charset="0"/>
                      </a:rPr>
                      <m:t>𝑚</m:t>
                    </m:r>
                  </m:oMath>
                </a14:m>
                <a:r>
                  <a:rPr lang="zh-CN" altLang="en-US" dirty="0"/>
                  <a:t>段的方案，对于某个划分方案，我们将这些段中字典序最小的子串写下来。</a:t>
                </a:r>
                <a:endParaRPr lang="en-US" altLang="zh-CN" dirty="0"/>
              </a:p>
              <a:p>
                <a:r>
                  <a:rPr lang="zh-CN" altLang="en-US" dirty="0"/>
                  <a:t>比如如果原串是</a:t>
                </a:r>
                <a:r>
                  <a:rPr lang="en-US" altLang="zh-CN" dirty="0" err="1"/>
                  <a:t>abac</a:t>
                </a:r>
                <a:r>
                  <a:rPr lang="zh-CN" altLang="en-US" dirty="0"/>
                  <a:t>，划分方案是</a:t>
                </a:r>
                <a:r>
                  <a:rPr lang="en-US" altLang="zh-CN" dirty="0" err="1"/>
                  <a:t>ab|ac</a:t>
                </a:r>
                <a:r>
                  <a:rPr lang="zh-CN" altLang="en-US" dirty="0"/>
                  <a:t>，那么我们就将</a:t>
                </a:r>
                <a:r>
                  <a:rPr lang="en-US" altLang="zh-CN" dirty="0"/>
                  <a:t>ab</a:t>
                </a:r>
                <a:r>
                  <a:rPr lang="zh-CN" altLang="en-US" dirty="0"/>
                  <a:t>写下来。</a:t>
                </a:r>
                <a:endParaRPr lang="en-US" altLang="zh-CN" dirty="0"/>
              </a:p>
              <a:p>
                <a:r>
                  <a:rPr lang="zh-CN" altLang="en-US" dirty="0"/>
                  <a:t>写下所有方案对应的字符串之后，我们将这些字符串按照字典序降序排序。问排好序的字符串中第</a:t>
                </a:r>
                <a14:m>
                  <m:oMath xmlns:m="http://schemas.openxmlformats.org/officeDocument/2006/math">
                    <m:r>
                      <a:rPr lang="en-US" altLang="zh-CN" b="0" i="1" smtClean="0">
                        <a:latin typeface="Cambria Math" panose="02040503050406030204" pitchFamily="18" charset="0"/>
                      </a:rPr>
                      <m:t>𝑘</m:t>
                    </m:r>
                  </m:oMath>
                </a14:m>
                <a:r>
                  <a:rPr lang="zh-CN" altLang="en-US" dirty="0"/>
                  <a:t>个字符串是什么。</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≤1000;1≤</m:t>
                    </m:r>
                    <m:r>
                      <a:rPr lang="en-US" altLang="zh-CN" b="0" i="1" smtClean="0">
                        <a:latin typeface="Cambria Math" panose="02040503050406030204" pitchFamily="18" charset="0"/>
                      </a:rPr>
                      <m:t>𝑚</m:t>
                    </m:r>
                    <m:r>
                      <a:rPr lang="en-US" altLang="zh-CN" b="0" i="1" smtClean="0">
                        <a:latin typeface="Cambria Math" panose="02040503050406030204" pitchFamily="18" charset="0"/>
                      </a:rPr>
                      <m:t>≤1000;1≤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18</m:t>
                        </m:r>
                      </m:sup>
                    </m:sSup>
                  </m:oMath>
                </a14:m>
                <a:endParaRPr lang="zh-CN" altLang="en-US" dirty="0"/>
              </a:p>
            </p:txBody>
          </p:sp>
        </mc:Choice>
        <mc:Fallback xmlns="">
          <p:sp>
            <p:nvSpPr>
              <p:cNvPr id="3" name="内容占位符 2">
                <a:extLst>
                  <a:ext uri="{FF2B5EF4-FFF2-40B4-BE49-F238E27FC236}">
                    <a16:creationId xmlns:a16="http://schemas.microsoft.com/office/drawing/2014/main" id="{B8AA3D7E-B3AE-42FC-BF67-BD143F7924E7}"/>
                  </a:ext>
                </a:extLst>
              </p:cNvPr>
              <p:cNvSpPr>
                <a:spLocks noGrp="1" noRot="1" noChangeAspect="1" noMove="1" noResize="1" noEditPoints="1" noAdjustHandles="1" noChangeArrowheads="1" noChangeShapeType="1" noTextEdit="1"/>
              </p:cNvSpPr>
              <p:nvPr>
                <p:ph idx="1"/>
              </p:nvPr>
            </p:nvSpPr>
            <p:spPr>
              <a:blipFill>
                <a:blip r:embed="rId3"/>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4791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F77BA-811A-474C-9693-5DB9C154DE79}"/>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2DCAB3-527C-48B1-9DA1-88FCBA043DDC}"/>
                  </a:ext>
                </a:extLst>
              </p:cNvPr>
              <p:cNvSpPr>
                <a:spLocks noGrp="1"/>
              </p:cNvSpPr>
              <p:nvPr>
                <p:ph idx="1"/>
              </p:nvPr>
            </p:nvSpPr>
            <p:spPr/>
            <p:txBody>
              <a:bodyPr/>
              <a:lstStyle/>
              <a:p>
                <a:r>
                  <a:rPr lang="zh-CN" altLang="en-US" dirty="0"/>
                  <a:t>可能作为答案的字符串最多只有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种，我们可以将它们先按照字典序排好序。（排序可以在字典树上</a:t>
                </a:r>
                <a:r>
                  <a:rPr lang="en-US" altLang="zh-CN" dirty="0" err="1"/>
                  <a:t>dfs</a:t>
                </a:r>
                <a:r>
                  <a:rPr lang="zh-CN" altLang="en-US" dirty="0"/>
                  <a:t>，还能顺便去重。）</a:t>
                </a:r>
                <a:endParaRPr lang="en-US" altLang="zh-CN" dirty="0"/>
              </a:p>
              <a:p>
                <a:endParaRPr lang="en-US" altLang="zh-CN" dirty="0"/>
              </a:p>
              <a:p>
                <a:r>
                  <a:rPr lang="zh-CN" altLang="en-US" dirty="0"/>
                  <a:t>我们可以二分答案字符串</a:t>
                </a:r>
                <a14:m>
                  <m:oMath xmlns:m="http://schemas.openxmlformats.org/officeDocument/2006/math">
                    <m:r>
                      <a:rPr lang="en-US" altLang="zh-CN" b="0" i="1" smtClean="0">
                        <a:latin typeface="Cambria Math" panose="02040503050406030204" pitchFamily="18" charset="0"/>
                      </a:rPr>
                      <m:t>𝑡</m:t>
                    </m:r>
                  </m:oMath>
                </a14:m>
                <a:r>
                  <a:rPr lang="zh-CN" altLang="en-US" dirty="0"/>
                  <a:t>，这样如果我们能计算出字典序最小的字符串字典序比</a:t>
                </a:r>
                <a14:m>
                  <m:oMath xmlns:m="http://schemas.openxmlformats.org/officeDocument/2006/math">
                    <m:r>
                      <a:rPr lang="en-US" altLang="zh-CN" b="0" i="1" smtClean="0">
                        <a:latin typeface="Cambria Math" panose="02040503050406030204" pitchFamily="18" charset="0"/>
                      </a:rPr>
                      <m:t>𝑡</m:t>
                    </m:r>
                  </m:oMath>
                </a14:m>
                <a:r>
                  <a:rPr lang="zh-CN" altLang="en-US" dirty="0"/>
                  <a:t>大的划分方案数量</a:t>
                </a:r>
                <a14:m>
                  <m:oMath xmlns:m="http://schemas.openxmlformats.org/officeDocument/2006/math">
                    <m:r>
                      <a:rPr lang="en-US" altLang="zh-CN" b="0" i="1" smtClean="0">
                        <a:latin typeface="Cambria Math" panose="02040503050406030204" pitchFamily="18" charset="0"/>
                      </a:rPr>
                      <m:t>𝑥</m:t>
                    </m:r>
                  </m:oMath>
                </a14:m>
                <a:r>
                  <a:rPr lang="zh-CN" altLang="en-US" dirty="0"/>
                  <a:t>，就可以判断答案与</a:t>
                </a:r>
                <a14:m>
                  <m:oMath xmlns:m="http://schemas.openxmlformats.org/officeDocument/2006/math">
                    <m:r>
                      <a:rPr lang="en-US" altLang="zh-CN" b="0" i="1" smtClean="0">
                        <a:latin typeface="Cambria Math" panose="02040503050406030204" pitchFamily="18" charset="0"/>
                      </a:rPr>
                      <m:t>𝑡</m:t>
                    </m:r>
                  </m:oMath>
                </a14:m>
                <a:r>
                  <a:rPr lang="zh-CN" altLang="en-US" dirty="0"/>
                  <a:t>的字典序大小关系。</a:t>
                </a:r>
              </a:p>
            </p:txBody>
          </p:sp>
        </mc:Choice>
        <mc:Fallback xmlns="">
          <p:sp>
            <p:nvSpPr>
              <p:cNvPr id="3" name="内容占位符 2">
                <a:extLst>
                  <a:ext uri="{FF2B5EF4-FFF2-40B4-BE49-F238E27FC236}">
                    <a16:creationId xmlns:a16="http://schemas.microsoft.com/office/drawing/2014/main" id="{B32DCAB3-527C-48B1-9DA1-88FCBA043DDC}"/>
                  </a:ext>
                </a:extLst>
              </p:cNvPr>
              <p:cNvSpPr>
                <a:spLocks noGrp="1" noRot="1" noChangeAspect="1" noMove="1" noResize="1" noEditPoints="1" noAdjustHandles="1" noChangeArrowheads="1" noChangeShapeType="1" noTextEdit="1"/>
              </p:cNvSpPr>
              <p:nvPr>
                <p:ph idx="1"/>
              </p:nvPr>
            </p:nvSpPr>
            <p:spPr>
              <a:blipFill>
                <a:blip r:embed="rId3"/>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114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BEC45-33A4-4363-A907-6D2819A1F582}"/>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0E0275-BC73-4273-B908-63BE07143ECE}"/>
                  </a:ext>
                </a:extLst>
              </p:cNvPr>
              <p:cNvSpPr>
                <a:spLocks noGrp="1"/>
              </p:cNvSpPr>
              <p:nvPr>
                <p:ph idx="1"/>
              </p:nvPr>
            </p:nvSpPr>
            <p:spPr/>
            <p:txBody>
              <a:bodyPr>
                <a:normAutofit/>
              </a:bodyPr>
              <a:lstStyle/>
              <a:p>
                <a:r>
                  <a:rPr lang="zh-CN" altLang="en-US" dirty="0"/>
                  <a:t>那么问题来了，给定一个</a:t>
                </a:r>
                <a14:m>
                  <m:oMath xmlns:m="http://schemas.openxmlformats.org/officeDocument/2006/math">
                    <m:r>
                      <a:rPr lang="en-US" altLang="zh-CN" b="0" i="1" smtClean="0">
                        <a:latin typeface="Cambria Math" panose="02040503050406030204" pitchFamily="18" charset="0"/>
                      </a:rPr>
                      <m:t>𝑡</m:t>
                    </m:r>
                  </m:oMath>
                </a14:m>
                <a:r>
                  <a:rPr lang="zh-CN" altLang="en-US" dirty="0"/>
                  <a:t>，如何计算最小字符串比</a:t>
                </a:r>
                <a14:m>
                  <m:oMath xmlns:m="http://schemas.openxmlformats.org/officeDocument/2006/math">
                    <m:r>
                      <a:rPr lang="en-US" altLang="zh-CN" b="0" i="1" smtClean="0">
                        <a:latin typeface="Cambria Math" panose="02040503050406030204" pitchFamily="18" charset="0"/>
                      </a:rPr>
                      <m:t>𝑠</m:t>
                    </m:r>
                  </m:oMath>
                </a14:m>
                <a:r>
                  <a:rPr lang="zh-CN" altLang="en-US" dirty="0"/>
                  <a:t>大的方案数呢？</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代表当前划分出</a:t>
                </a:r>
                <a14:m>
                  <m:oMath xmlns:m="http://schemas.openxmlformats.org/officeDocument/2006/math">
                    <m:r>
                      <a:rPr lang="en-US" altLang="zh-CN" b="0" i="1" smtClean="0">
                        <a:latin typeface="Cambria Math" panose="02040503050406030204" pitchFamily="18" charset="0"/>
                      </a:rPr>
                      <m:t>𝑖</m:t>
                    </m:r>
                  </m:oMath>
                </a14:m>
                <a:r>
                  <a:rPr lang="zh-CN" altLang="en-US" dirty="0"/>
                  <a:t>段，已经用掉</a:t>
                </a:r>
                <a14:m>
                  <m:oMath xmlns:m="http://schemas.openxmlformats.org/officeDocument/2006/math">
                    <m:r>
                      <a:rPr lang="en-US" altLang="zh-CN" b="0" i="1" smtClean="0">
                        <a:latin typeface="Cambria Math" panose="02040503050406030204" pitchFamily="18" charset="0"/>
                      </a:rPr>
                      <m:t>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𝑗</m:t>
                        </m:r>
                      </m:e>
                    </m:d>
                  </m:oMath>
                </a14:m>
                <a:r>
                  <a:rPr lang="zh-CN" altLang="en-US" dirty="0"/>
                  <a:t>，此时的划分方案数。</a:t>
                </a:r>
                <a:endParaRPr lang="en-US" altLang="zh-CN" dirty="0"/>
              </a:p>
              <a:p>
                <a:r>
                  <a:rPr lang="zh-CN" altLang="en-US" dirty="0"/>
                  <a:t>我们记</a:t>
                </a:r>
                <a14:m>
                  <m:oMath xmlns:m="http://schemas.openxmlformats.org/officeDocument/2006/math">
                    <m:r>
                      <a:rPr lang="en-US" altLang="zh-CN" b="0" i="1" smtClean="0">
                        <a:latin typeface="Cambria Math" panose="02040503050406030204" pitchFamily="18" charset="0"/>
                      </a:rPr>
                      <m:t>𝑡𝑜</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oMath>
                </a14:m>
                <a:r>
                  <a:rPr lang="zh-CN" altLang="en-US" dirty="0"/>
                  <a:t>代表最小的</a:t>
                </a:r>
                <a14:m>
                  <m:oMath xmlns:m="http://schemas.openxmlformats.org/officeDocument/2006/math">
                    <m:r>
                      <a:rPr lang="en-US" altLang="zh-CN" b="0" i="1" smtClean="0">
                        <a:latin typeface="Cambria Math" panose="02040503050406030204" pitchFamily="18" charset="0"/>
                      </a:rPr>
                      <m:t>𝑘</m:t>
                    </m:r>
                  </m:oMath>
                </a14:m>
                <a:r>
                  <a:rPr lang="zh-CN" altLang="en-US" dirty="0"/>
                  <a:t>，满足</a:t>
                </a:r>
                <a14:m>
                  <m:oMath xmlns:m="http://schemas.openxmlformats.org/officeDocument/2006/math">
                    <m:r>
                      <a:rPr lang="en-US" altLang="zh-CN" b="0" i="1" smtClean="0">
                        <a:latin typeface="Cambria Math" panose="02040503050406030204" pitchFamily="18" charset="0"/>
                      </a:rPr>
                      <m:t>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oMath>
                </a14:m>
                <a:r>
                  <a:rPr lang="zh-CN" altLang="en-US" dirty="0"/>
                  <a:t>比</a:t>
                </a:r>
                <a14:m>
                  <m:oMath xmlns:m="http://schemas.openxmlformats.org/officeDocument/2006/math">
                    <m:r>
                      <a:rPr lang="en-US" altLang="zh-CN" b="0" i="1" dirty="0" smtClean="0">
                        <a:latin typeface="Cambria Math" panose="02040503050406030204" pitchFamily="18" charset="0"/>
                      </a:rPr>
                      <m:t>𝑡</m:t>
                    </m:r>
                  </m:oMath>
                </a14:m>
                <a:r>
                  <a:rPr lang="zh-CN" altLang="en-US" dirty="0"/>
                  <a:t>大。那么容易发现，对于所有</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𝑡𝑜</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𝑠</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e>
                    </m:d>
                  </m:oMath>
                </a14:m>
                <a:r>
                  <a:rPr lang="zh-CN" altLang="en-US" dirty="0"/>
                  <a:t>都比</a:t>
                </a:r>
                <a14:m>
                  <m:oMath xmlns:m="http://schemas.openxmlformats.org/officeDocument/2006/math">
                    <m:r>
                      <a:rPr lang="en-US" altLang="zh-CN" i="1" dirty="0">
                        <a:latin typeface="Cambria Math" panose="02040503050406030204" pitchFamily="18" charset="0"/>
                      </a:rPr>
                      <m:t>𝑡</m:t>
                    </m:r>
                  </m:oMath>
                </a14:m>
                <a:r>
                  <a:rPr lang="zh-CN" altLang="en-US" dirty="0"/>
                  <a:t>大。</a:t>
                </a:r>
              </a:p>
            </p:txBody>
          </p:sp>
        </mc:Choice>
        <mc:Fallback xmlns="">
          <p:sp>
            <p:nvSpPr>
              <p:cNvPr id="3" name="内容占位符 2">
                <a:extLst>
                  <a:ext uri="{FF2B5EF4-FFF2-40B4-BE49-F238E27FC236}">
                    <a16:creationId xmlns:a16="http://schemas.microsoft.com/office/drawing/2014/main" id="{7A0E0275-BC73-4273-B908-63BE07143ECE}"/>
                  </a:ext>
                </a:extLst>
              </p:cNvPr>
              <p:cNvSpPr>
                <a:spLocks noGrp="1" noRot="1" noChangeAspect="1" noMove="1" noResize="1" noEditPoints="1" noAdjustHandles="1" noChangeArrowheads="1" noChangeShapeType="1" noTextEdit="1"/>
              </p:cNvSpPr>
              <p:nvPr>
                <p:ph idx="1"/>
              </p:nvPr>
            </p:nvSpPr>
            <p:spPr>
              <a:blipFill>
                <a:blip r:embed="rId3"/>
                <a:stretch>
                  <a:fillRect l="-1043" t="-2381" r="-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5289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39FBD-1775-4988-9D1A-3E94927F2DBC}"/>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909367-BAE5-432C-A23B-17E98F4CFF13}"/>
                  </a:ext>
                </a:extLst>
              </p:cNvPr>
              <p:cNvSpPr>
                <a:spLocks noGrp="1"/>
              </p:cNvSpPr>
              <p:nvPr>
                <p:ph idx="1"/>
              </p:nvPr>
            </p:nvSpPr>
            <p:spPr/>
            <p:txBody>
              <a:bodyPr/>
              <a:lstStyle/>
              <a:p>
                <a:r>
                  <a:rPr lang="zh-CN" altLang="en-US" dirty="0"/>
                  <a:t>于是可以进行如下转移：</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，也就是将下一个字符接在第</a:t>
                </a:r>
                <a14:m>
                  <m:oMath xmlns:m="http://schemas.openxmlformats.org/officeDocument/2006/math">
                    <m:r>
                      <a:rPr lang="en-US" altLang="zh-CN" b="0" i="1" smtClean="0">
                        <a:latin typeface="Cambria Math" panose="02040503050406030204" pitchFamily="18" charset="0"/>
                      </a:rPr>
                      <m:t>𝑖</m:t>
                    </m:r>
                  </m:oMath>
                </a14:m>
                <a:r>
                  <a:rPr lang="zh-CN" altLang="en-US" dirty="0"/>
                  <a:t>个字符串末尾，不难发现这种时候最后一个字符串依然满足条件。</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𝑡𝑜</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ub>
                    </m:sSub>
                  </m:oMath>
                </a14:m>
                <a:r>
                  <a:rPr lang="zh-CN" altLang="en-US" dirty="0"/>
                  <a:t>，也就是新开一个字符串，长度尽可能小。因为有第一种转移，所以长度更长的字符串也都会被转移到。</a:t>
                </a:r>
                <a:endParaRPr lang="en-US" altLang="zh-CN" dirty="0"/>
              </a:p>
              <a:p>
                <a:endParaRPr lang="en-US" altLang="zh-CN" dirty="0"/>
              </a:p>
              <a:p>
                <a:r>
                  <a:rPr lang="zh-CN" altLang="en-US" dirty="0"/>
                  <a:t>于是这题就做完了。</a:t>
                </a:r>
              </a:p>
            </p:txBody>
          </p:sp>
        </mc:Choice>
        <mc:Fallback xmlns="">
          <p:sp>
            <p:nvSpPr>
              <p:cNvPr id="3" name="内容占位符 2">
                <a:extLst>
                  <a:ext uri="{FF2B5EF4-FFF2-40B4-BE49-F238E27FC236}">
                    <a16:creationId xmlns:a16="http://schemas.microsoft.com/office/drawing/2014/main" id="{FC909367-BAE5-432C-A23B-17E98F4CFF13}"/>
                  </a:ext>
                </a:extLst>
              </p:cNvPr>
              <p:cNvSpPr>
                <a:spLocks noGrp="1" noRot="1" noChangeAspect="1" noMove="1" noResize="1" noEditPoints="1" noAdjustHandles="1" noChangeArrowheads="1" noChangeShapeType="1" noTextEdit="1"/>
              </p:cNvSpPr>
              <p:nvPr>
                <p:ph idx="1"/>
              </p:nvPr>
            </p:nvSpPr>
            <p:spPr>
              <a:blipFill>
                <a:blip r:embed="rId3"/>
                <a:stretch>
                  <a:fillRect l="-1043" t="-252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2511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F7F00-1BC6-4E77-BA40-8C5D0E08E7E4}"/>
              </a:ext>
            </a:extLst>
          </p:cNvPr>
          <p:cNvSpPr>
            <a:spLocks noGrp="1"/>
          </p:cNvSpPr>
          <p:nvPr>
            <p:ph type="title"/>
          </p:nvPr>
        </p:nvSpPr>
        <p:spPr/>
        <p:txBody>
          <a:bodyPr/>
          <a:lstStyle/>
          <a:p>
            <a:r>
              <a:rPr lang="en-US" altLang="zh-CN" dirty="0"/>
              <a:t>CF1270F Awesome Substrings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0CAF65-D1C7-4596-ABFD-90543AD04832}"/>
                  </a:ext>
                </a:extLst>
              </p:cNvPr>
              <p:cNvSpPr>
                <a:spLocks noGrp="1"/>
              </p:cNvSpPr>
              <p:nvPr>
                <p:ph idx="1"/>
              </p:nvPr>
            </p:nvSpPr>
            <p:spPr/>
            <p:txBody>
              <a:bodyPr/>
              <a:lstStyle/>
              <a:p>
                <a:r>
                  <a:rPr lang="zh-CN" altLang="en-US" dirty="0"/>
                  <a:t>给定一个</a:t>
                </a:r>
                <a:r>
                  <a:rPr lang="en-US" altLang="zh-CN" dirty="0"/>
                  <a:t>01</a:t>
                </a:r>
                <a:r>
                  <a:rPr lang="zh-CN" altLang="en-US" dirty="0"/>
                  <a:t>字符串</a:t>
                </a:r>
                <a14:m>
                  <m:oMath xmlns:m="http://schemas.openxmlformats.org/officeDocument/2006/math">
                    <m:r>
                      <a:rPr lang="en-US" altLang="zh-CN" b="0" i="1" smtClean="0">
                        <a:latin typeface="Cambria Math" panose="02040503050406030204" pitchFamily="18" charset="0"/>
                      </a:rPr>
                      <m:t>𝑠</m:t>
                    </m:r>
                  </m:oMath>
                </a14:m>
                <a:r>
                  <a:rPr lang="zh-CN" altLang="en-US" dirty="0"/>
                  <a:t>，求它有多少个子串满足其长度为</a:t>
                </a:r>
                <a:r>
                  <a:rPr lang="en-US" altLang="zh-CN" dirty="0"/>
                  <a:t>1</a:t>
                </a:r>
                <a:r>
                  <a:rPr lang="zh-CN" altLang="en-US" dirty="0"/>
                  <a:t>的个数的倍数。</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≤200000</m:t>
                    </m:r>
                  </m:oMath>
                </a14:m>
                <a:endParaRPr lang="zh-CN" altLang="en-US" dirty="0"/>
              </a:p>
            </p:txBody>
          </p:sp>
        </mc:Choice>
        <mc:Fallback xmlns="">
          <p:sp>
            <p:nvSpPr>
              <p:cNvPr id="3" name="内容占位符 2">
                <a:extLst>
                  <a:ext uri="{FF2B5EF4-FFF2-40B4-BE49-F238E27FC236}">
                    <a16:creationId xmlns:a16="http://schemas.microsoft.com/office/drawing/2014/main" id="{B30CAF65-D1C7-4596-ABFD-90543AD04832}"/>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4239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ABFA9-BAF9-4389-860A-9C8C6903D31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F2363-609F-4921-8EB2-16711F8AB7BC}"/>
                  </a:ext>
                </a:extLst>
              </p:cNvPr>
              <p:cNvSpPr>
                <a:spLocks noGrp="1"/>
              </p:cNvSpPr>
              <p:nvPr>
                <p:ph idx="1"/>
              </p:nvPr>
            </p:nvSpPr>
            <p:spPr/>
            <p:txBody>
              <a:bodyPr>
                <a:normAutofit/>
              </a:bodyPr>
              <a:lstStyle/>
              <a:p>
                <a:r>
                  <a:rPr lang="zh-CN" altLang="en-US" dirty="0"/>
                  <a:t>首先有一个思路，就是枚举倍数</a:t>
                </a:r>
                <a14:m>
                  <m:oMath xmlns:m="http://schemas.openxmlformats.org/officeDocument/2006/math">
                    <m:r>
                      <a:rPr lang="en-US" altLang="zh-CN" b="0" i="1" smtClean="0">
                        <a:latin typeface="Cambria Math" panose="02040503050406030204" pitchFamily="18" charset="0"/>
                      </a:rPr>
                      <m:t>𝑘</m:t>
                    </m:r>
                  </m:oMath>
                </a14:m>
                <a:r>
                  <a:rPr lang="zh-CN" altLang="en-US" dirty="0"/>
                  <a:t>，然后计算长度为</a:t>
                </a:r>
                <a:r>
                  <a:rPr lang="en-US" altLang="zh-CN" dirty="0"/>
                  <a:t>1</a:t>
                </a:r>
                <a:r>
                  <a:rPr lang="zh-CN" altLang="en-US" dirty="0"/>
                  <a:t>个数</a:t>
                </a:r>
                <a14:m>
                  <m:oMath xmlns:m="http://schemas.openxmlformats.org/officeDocument/2006/math">
                    <m:r>
                      <a:rPr lang="en-US" altLang="zh-CN" b="0" i="1" smtClean="0">
                        <a:latin typeface="Cambria Math" panose="02040503050406030204" pitchFamily="18" charset="0"/>
                      </a:rPr>
                      <m:t>𝑘</m:t>
                    </m:r>
                  </m:oMath>
                </a14:m>
                <a:r>
                  <a:rPr lang="zh-CN" altLang="en-US" dirty="0"/>
                  <a:t>倍的子串个数。</a:t>
                </a:r>
                <a:endParaRPr lang="en-US" altLang="zh-CN" dirty="0"/>
              </a:p>
              <a:p>
                <a:r>
                  <a:rPr lang="zh-CN" altLang="en-US" dirty="0"/>
                  <a:t>怎么做呢？记某个子串长度为</a:t>
                </a:r>
                <a14:m>
                  <m:oMath xmlns:m="http://schemas.openxmlformats.org/officeDocument/2006/math">
                    <m:r>
                      <a:rPr lang="en-US" altLang="zh-CN" b="0" i="1" smtClean="0">
                        <a:latin typeface="Cambria Math" panose="02040503050406030204" pitchFamily="18" charset="0"/>
                      </a:rPr>
                      <m:t>𝑙</m:t>
                    </m:r>
                  </m:oMath>
                </a14:m>
                <a:r>
                  <a:rPr lang="zh-CN" altLang="en-US" dirty="0"/>
                  <a:t>，</a:t>
                </a:r>
                <a:r>
                  <a:rPr lang="en-US" altLang="zh-CN" dirty="0"/>
                  <a:t>1</a:t>
                </a:r>
                <a:r>
                  <a:rPr lang="zh-CN" altLang="en-US" dirty="0"/>
                  <a:t>个数为</a:t>
                </a:r>
                <a14:m>
                  <m:oMath xmlns:m="http://schemas.openxmlformats.org/officeDocument/2006/math">
                    <m:r>
                      <a:rPr lang="en-US" altLang="zh-CN" b="0" i="1" smtClean="0">
                        <a:latin typeface="Cambria Math" panose="02040503050406030204" pitchFamily="18" charset="0"/>
                      </a:rPr>
                      <m:t>𝑐</m:t>
                    </m:r>
                  </m:oMath>
                </a14:m>
                <a:r>
                  <a:rPr lang="zh-CN" altLang="en-US" dirty="0"/>
                  <a:t>，那么条件就相当于</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oMath>
                </a14:m>
                <a:endParaRPr lang="en-US" altLang="zh-CN" dirty="0"/>
              </a:p>
              <a:p>
                <a:r>
                  <a:rPr lang="zh-CN" altLang="en-US" dirty="0"/>
                  <a:t>我们将</a:t>
                </a:r>
                <a14:m>
                  <m:oMath xmlns:m="http://schemas.openxmlformats.org/officeDocument/2006/math">
                    <m:r>
                      <a:rPr lang="en-US" altLang="zh-CN" b="0" i="1" smtClean="0">
                        <a:latin typeface="Cambria Math" panose="02040503050406030204" pitchFamily="18" charset="0"/>
                      </a:rPr>
                      <m:t>1</m:t>
                    </m:r>
                  </m:oMath>
                </a14:m>
                <a:r>
                  <a:rPr lang="zh-CN" altLang="en-US" dirty="0"/>
                  <a:t>看成</a:t>
                </a:r>
                <a14:m>
                  <m:oMath xmlns:m="http://schemas.openxmlformats.org/officeDocument/2006/math">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−1</m:t>
                    </m:r>
                  </m:oMath>
                </a14:m>
                <a:r>
                  <a:rPr lang="zh-CN" altLang="en-US" dirty="0"/>
                  <a:t>，将</a:t>
                </a:r>
                <a14:m>
                  <m:oMath xmlns:m="http://schemas.openxmlformats.org/officeDocument/2006/math">
                    <m:r>
                      <a:rPr lang="en-US" altLang="zh-CN" b="0" i="1" smtClean="0">
                        <a:latin typeface="Cambria Math" panose="02040503050406030204" pitchFamily="18" charset="0"/>
                      </a:rPr>
                      <m:t>0</m:t>
                    </m:r>
                  </m:oMath>
                </a14:m>
                <a:r>
                  <a:rPr lang="zh-CN" altLang="en-US" dirty="0"/>
                  <a:t>看成</a:t>
                </a:r>
                <a14:m>
                  <m:oMath xmlns:m="http://schemas.openxmlformats.org/officeDocument/2006/math">
                    <m:r>
                      <a:rPr lang="en-US" altLang="zh-CN" b="0" i="1" dirty="0" smtClean="0">
                        <a:latin typeface="Cambria Math" panose="02040503050406030204" pitchFamily="18" charset="0"/>
                      </a:rPr>
                      <m:t>−1</m:t>
                    </m:r>
                  </m:oMath>
                </a14:m>
                <a:r>
                  <a:rPr lang="zh-CN" altLang="en-US" dirty="0"/>
                  <a:t>，则某个子串满足条件等价于区间和为</a:t>
                </a:r>
                <a:r>
                  <a:rPr lang="en-US" altLang="zh-CN" dirty="0"/>
                  <a:t>0</a:t>
                </a:r>
                <a:r>
                  <a:rPr lang="zh-CN" altLang="en-US" dirty="0"/>
                  <a:t>。</a:t>
                </a:r>
                <a:endParaRPr lang="en-US" altLang="zh-CN" dirty="0"/>
              </a:p>
              <a:p>
                <a:r>
                  <a:rPr lang="zh-CN" altLang="en-US" dirty="0"/>
                  <a:t>我们记</a:t>
                </a:r>
                <a14:m>
                  <m:oMath xmlns:m="http://schemas.openxmlformats.org/officeDocument/2006/math">
                    <m:r>
                      <a:rPr lang="en-US" altLang="zh-CN" b="0" i="1" smtClean="0">
                        <a:latin typeface="Cambria Math" panose="02040503050406030204" pitchFamily="18" charset="0"/>
                      </a:rPr>
                      <m:t>𝑐𝑛𝑡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代表和为</a:t>
                </a:r>
                <a14:m>
                  <m:oMath xmlns:m="http://schemas.openxmlformats.org/officeDocument/2006/math">
                    <m:r>
                      <a:rPr lang="en-US" altLang="zh-CN" b="0" i="1" smtClean="0">
                        <a:latin typeface="Cambria Math" panose="02040503050406030204" pitchFamily="18" charset="0"/>
                      </a:rPr>
                      <m:t>𝑥</m:t>
                    </m:r>
                  </m:oMath>
                </a14:m>
                <a:r>
                  <a:rPr lang="zh-CN" altLang="en-US" dirty="0"/>
                  <a:t>的前缀个数，这样对于某个</a:t>
                </a:r>
                <a14:m>
                  <m:oMath xmlns:m="http://schemas.openxmlformats.org/officeDocument/2006/math">
                    <m:r>
                      <a:rPr lang="en-US" altLang="zh-CN" b="0" i="1" smtClean="0">
                        <a:latin typeface="Cambria Math" panose="02040503050406030204" pitchFamily="18" charset="0"/>
                      </a:rPr>
                      <m:t>𝑘</m:t>
                    </m:r>
                  </m:oMath>
                </a14:m>
                <a:r>
                  <a:rPr lang="zh-CN" altLang="en-US" dirty="0"/>
                  <a:t>，如果</a:t>
                </a:r>
                <a14:m>
                  <m:oMath xmlns:m="http://schemas.openxmlformats.org/officeDocument/2006/math">
                    <m:r>
                      <a:rPr lang="en-US" altLang="zh-CN" b="0" i="1" smtClean="0">
                        <a:latin typeface="Cambria Math" panose="02040503050406030204" pitchFamily="18" charset="0"/>
                      </a:rPr>
                      <m:t>𝑘</m:t>
                    </m:r>
                  </m:oMath>
                </a14:m>
                <a:r>
                  <a:rPr lang="zh-CN" altLang="en-US" dirty="0"/>
                  <a:t>不是很大（数组开的下），我们</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r>
                  <a:rPr lang="zh-CN" altLang="en-US" dirty="0"/>
                  <a:t>扫一遍就可以求出答案。</a:t>
                </a:r>
              </a:p>
            </p:txBody>
          </p:sp>
        </mc:Choice>
        <mc:Fallback xmlns="">
          <p:sp>
            <p:nvSpPr>
              <p:cNvPr id="3" name="内容占位符 2">
                <a:extLst>
                  <a:ext uri="{FF2B5EF4-FFF2-40B4-BE49-F238E27FC236}">
                    <a16:creationId xmlns:a16="http://schemas.microsoft.com/office/drawing/2014/main" id="{F02F2363-609F-4921-8EB2-16711F8AB7BC}"/>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3738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C70EE-2E09-4F13-919E-01188C3E9022}"/>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11914C-D67E-4FE8-A79A-9303CB1EC07C}"/>
                  </a:ext>
                </a:extLst>
              </p:cNvPr>
              <p:cNvSpPr>
                <a:spLocks noGrp="1"/>
              </p:cNvSpPr>
              <p:nvPr>
                <p:ph idx="1"/>
              </p:nvPr>
            </p:nvSpPr>
            <p:spPr/>
            <p:txBody>
              <a:bodyPr>
                <a:normAutofit/>
              </a:bodyPr>
              <a:lstStyle/>
              <a:p>
                <a:r>
                  <a:rPr lang="zh-CN" altLang="en-US" dirty="0"/>
                  <a:t>另一个思路则是枚举</a:t>
                </a:r>
                <a14:m>
                  <m:oMath xmlns:m="http://schemas.openxmlformats.org/officeDocument/2006/math">
                    <m:r>
                      <a:rPr lang="en-US" altLang="zh-CN" b="0" i="1" smtClean="0">
                        <a:latin typeface="Cambria Math" panose="02040503050406030204" pitchFamily="18" charset="0"/>
                      </a:rPr>
                      <m:t>1</m:t>
                    </m:r>
                  </m:oMath>
                </a14:m>
                <a:r>
                  <a:rPr lang="zh-CN" altLang="en-US" dirty="0"/>
                  <a:t>的个数</a:t>
                </a:r>
                <a14:m>
                  <m:oMath xmlns:m="http://schemas.openxmlformats.org/officeDocument/2006/math">
                    <m:r>
                      <a:rPr lang="en-US" altLang="zh-CN" b="0" i="1" smtClean="0">
                        <a:latin typeface="Cambria Math" panose="02040503050406030204" pitchFamily="18" charset="0"/>
                      </a:rPr>
                      <m:t>𝑘</m:t>
                    </m:r>
                  </m:oMath>
                </a14:m>
                <a:r>
                  <a:rPr lang="zh-CN" altLang="en-US" dirty="0"/>
                  <a:t>，然后计算对应的答案。</a:t>
                </a:r>
                <a:endParaRPr lang="en-US" altLang="zh-CN" dirty="0"/>
              </a:p>
              <a:p>
                <a:r>
                  <a:rPr lang="zh-CN" altLang="en-US" dirty="0"/>
                  <a:t>我们可以枚举右端点，然后枚举</a:t>
                </a:r>
                <a:r>
                  <a:rPr lang="en-US" altLang="zh-CN" dirty="0"/>
                  <a:t>1</a:t>
                </a:r>
                <a:r>
                  <a:rPr lang="zh-CN" altLang="en-US" dirty="0"/>
                  <a:t>的个数</a:t>
                </a:r>
                <a14:m>
                  <m:oMath xmlns:m="http://schemas.openxmlformats.org/officeDocument/2006/math">
                    <m:r>
                      <a:rPr lang="en-US" altLang="zh-CN" b="0" i="1" smtClean="0">
                        <a:latin typeface="Cambria Math" panose="02040503050406030204" pitchFamily="18" charset="0"/>
                      </a:rPr>
                      <m:t>𝑘</m:t>
                    </m:r>
                  </m:oMath>
                </a14:m>
                <a:r>
                  <a:rPr lang="zh-CN" altLang="en-US" dirty="0"/>
                  <a:t>。此时我们求出往前数第</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个</a:t>
                </a:r>
                <a:r>
                  <a:rPr lang="en-US" altLang="zh-CN" dirty="0"/>
                  <a:t>1</a:t>
                </a:r>
                <a:r>
                  <a:rPr lang="zh-CN" altLang="en-US" dirty="0"/>
                  <a:t>的位置，那么问题就变成求</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zh-CN" altLang="en-US" dirty="0"/>
                  <a:t>中有多少数是</a:t>
                </a:r>
                <a14:m>
                  <m:oMath xmlns:m="http://schemas.openxmlformats.org/officeDocument/2006/math">
                    <m:r>
                      <a:rPr lang="en-US" altLang="zh-CN" b="0" i="1" smtClean="0">
                        <a:latin typeface="Cambria Math" panose="02040503050406030204" pitchFamily="18" charset="0"/>
                      </a:rPr>
                      <m:t>𝑘</m:t>
                    </m:r>
                  </m:oMath>
                </a14:m>
                <a:r>
                  <a:rPr lang="zh-CN" altLang="en-US" dirty="0"/>
                  <a:t>的倍数。</a:t>
                </a:r>
              </a:p>
            </p:txBody>
          </p:sp>
        </mc:Choice>
        <mc:Fallback xmlns="">
          <p:sp>
            <p:nvSpPr>
              <p:cNvPr id="3" name="内容占位符 2">
                <a:extLst>
                  <a:ext uri="{FF2B5EF4-FFF2-40B4-BE49-F238E27FC236}">
                    <a16:creationId xmlns:a16="http://schemas.microsoft.com/office/drawing/2014/main" id="{EE11914C-D67E-4FE8-A79A-9303CB1EC07C}"/>
                  </a:ext>
                </a:extLst>
              </p:cNvPr>
              <p:cNvSpPr>
                <a:spLocks noGrp="1" noRot="1" noChangeAspect="1" noMove="1" noResize="1" noEditPoints="1" noAdjustHandles="1" noChangeArrowheads="1" noChangeShapeType="1" noTextEdit="1"/>
              </p:cNvSpPr>
              <p:nvPr>
                <p:ph idx="1"/>
              </p:nvPr>
            </p:nvSpPr>
            <p:spPr>
              <a:blipFill>
                <a:blip r:embed="rId3"/>
                <a:stretch>
                  <a:fillRect l="-1043" t="-2381" r="-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3425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511FE-7869-4412-B953-0C459B3BCC9B}"/>
              </a:ext>
            </a:extLst>
          </p:cNvPr>
          <p:cNvSpPr>
            <a:spLocks noGrp="1"/>
          </p:cNvSpPr>
          <p:nvPr>
            <p:ph type="title"/>
          </p:nvPr>
        </p:nvSpPr>
        <p:spPr/>
        <p:txBody>
          <a:bodyPr/>
          <a:lstStyle/>
          <a:p>
            <a:r>
              <a:rPr lang="en-US" altLang="zh-CN" dirty="0"/>
              <a:t>CF1404B Tree Tag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FE6FCA-F222-4647-BA6A-F0137E0E5D76}"/>
                  </a:ext>
                </a:extLst>
              </p:cNvPr>
              <p:cNvSpPr>
                <a:spLocks noGrp="1"/>
              </p:cNvSpPr>
              <p:nvPr>
                <p:ph idx="1"/>
              </p:nvPr>
            </p:nvSpPr>
            <p:spPr/>
            <p:txBody>
              <a:bodyPr/>
              <a:lstStyle/>
              <a:p>
                <a:r>
                  <a:rPr lang="en-US" altLang="zh-CN" dirty="0"/>
                  <a:t>Alice</a:t>
                </a:r>
                <a:r>
                  <a:rPr lang="zh-CN" altLang="en-US" dirty="0"/>
                  <a:t>和</a:t>
                </a:r>
                <a:r>
                  <a:rPr lang="en-US" altLang="zh-CN" dirty="0"/>
                  <a:t>Bob</a:t>
                </a:r>
                <a:r>
                  <a:rPr lang="zh-CN" altLang="en-US" dirty="0"/>
                  <a:t>在玩游戏。游戏在一棵</a:t>
                </a:r>
                <a14:m>
                  <m:oMath xmlns:m="http://schemas.openxmlformats.org/officeDocument/2006/math">
                    <m:r>
                      <a:rPr lang="en-US" altLang="zh-CN" b="0" i="1" smtClean="0">
                        <a:latin typeface="Cambria Math" panose="02040503050406030204" pitchFamily="18" charset="0"/>
                      </a:rPr>
                      <m:t>𝑛</m:t>
                    </m:r>
                  </m:oMath>
                </a14:m>
                <a:r>
                  <a:rPr lang="zh-CN" altLang="en-US" dirty="0"/>
                  <a:t>个点的树上进行，</a:t>
                </a:r>
                <a:r>
                  <a:rPr lang="en-US" altLang="zh-CN" dirty="0"/>
                  <a:t>Alice</a:t>
                </a:r>
                <a:r>
                  <a:rPr lang="zh-CN" altLang="en-US" dirty="0"/>
                  <a:t>初始在</a:t>
                </a:r>
                <a14:m>
                  <m:oMath xmlns:m="http://schemas.openxmlformats.org/officeDocument/2006/math">
                    <m:r>
                      <a:rPr lang="en-US" altLang="zh-CN" b="0" i="1" smtClean="0">
                        <a:latin typeface="Cambria Math" panose="02040503050406030204" pitchFamily="18" charset="0"/>
                      </a:rPr>
                      <m:t>𝑎</m:t>
                    </m:r>
                  </m:oMath>
                </a14:m>
                <a:r>
                  <a:rPr lang="zh-CN" altLang="en-US" dirty="0"/>
                  <a:t>点，</a:t>
                </a:r>
                <a:r>
                  <a:rPr lang="en-US" altLang="zh-CN" dirty="0"/>
                  <a:t>Bob</a:t>
                </a:r>
                <a:r>
                  <a:rPr lang="zh-CN" altLang="en-US" dirty="0"/>
                  <a:t>初始在</a:t>
                </a:r>
                <a14:m>
                  <m:oMath xmlns:m="http://schemas.openxmlformats.org/officeDocument/2006/math">
                    <m:r>
                      <a:rPr lang="en-US" altLang="zh-CN" b="0" i="1" smtClean="0">
                        <a:latin typeface="Cambria Math" panose="02040503050406030204" pitchFamily="18" charset="0"/>
                      </a:rPr>
                      <m:t>𝑏</m:t>
                    </m:r>
                  </m:oMath>
                </a14:m>
                <a:r>
                  <a:rPr lang="zh-CN" altLang="en-US" dirty="0"/>
                  <a:t>点。某一步内，</a:t>
                </a:r>
                <a:r>
                  <a:rPr lang="en-US" altLang="zh-CN" dirty="0"/>
                  <a:t>Alice</a:t>
                </a:r>
                <a:r>
                  <a:rPr lang="zh-CN" altLang="en-US" dirty="0"/>
                  <a:t>可以移动到与她距离不超过</a:t>
                </a:r>
                <a14:m>
                  <m:oMath xmlns:m="http://schemas.openxmlformats.org/officeDocument/2006/math">
                    <m:r>
                      <a:rPr lang="en-US" altLang="zh-CN" b="0" i="1" smtClean="0">
                        <a:latin typeface="Cambria Math" panose="02040503050406030204" pitchFamily="18" charset="0"/>
                      </a:rPr>
                      <m:t>𝑑𝑎</m:t>
                    </m:r>
                  </m:oMath>
                </a14:m>
                <a:r>
                  <a:rPr lang="zh-CN" altLang="en-US" dirty="0"/>
                  <a:t>的点，</a:t>
                </a:r>
                <a:r>
                  <a:rPr lang="en-US" altLang="zh-CN" dirty="0"/>
                  <a:t>Bob</a:t>
                </a:r>
                <a:r>
                  <a:rPr lang="zh-CN" altLang="en-US" dirty="0"/>
                  <a:t>可以移动到与他距离不超过</a:t>
                </a:r>
                <a14:m>
                  <m:oMath xmlns:m="http://schemas.openxmlformats.org/officeDocument/2006/math">
                    <m:r>
                      <a:rPr lang="en-US" altLang="zh-CN" b="0" i="1" smtClean="0">
                        <a:latin typeface="Cambria Math" panose="02040503050406030204" pitchFamily="18" charset="0"/>
                      </a:rPr>
                      <m:t>𝑑𝑏</m:t>
                    </m:r>
                  </m:oMath>
                </a14:m>
                <a:r>
                  <a:rPr lang="zh-CN" altLang="en-US" dirty="0"/>
                  <a:t>的点。游戏为回合制，</a:t>
                </a:r>
                <a:r>
                  <a:rPr lang="en-US" altLang="zh-CN" dirty="0"/>
                  <a:t>Alice</a:t>
                </a:r>
                <a:r>
                  <a:rPr lang="zh-CN" altLang="en-US" dirty="0"/>
                  <a:t>先手。</a:t>
                </a:r>
                <a:endParaRPr lang="en-US" altLang="zh-CN" dirty="0"/>
              </a:p>
              <a:p>
                <a:r>
                  <a:rPr lang="zh-CN" altLang="en-US" dirty="0"/>
                  <a:t>如果某一时刻，</a:t>
                </a:r>
                <a:r>
                  <a:rPr lang="en-US" altLang="zh-CN" dirty="0"/>
                  <a:t>Alice</a:t>
                </a:r>
                <a:r>
                  <a:rPr lang="zh-CN" altLang="en-US" dirty="0"/>
                  <a:t>和</a:t>
                </a:r>
                <a:r>
                  <a:rPr lang="en-US" altLang="zh-CN" dirty="0"/>
                  <a:t>Bob</a:t>
                </a:r>
                <a:r>
                  <a:rPr lang="zh-CN" altLang="en-US" dirty="0"/>
                  <a:t>在同一个点，那么</a:t>
                </a:r>
                <a:r>
                  <a:rPr lang="en-US" altLang="zh-CN" dirty="0"/>
                  <a:t>Alice</a:t>
                </a:r>
                <a:r>
                  <a:rPr lang="zh-CN" altLang="en-US" dirty="0"/>
                  <a:t>获胜；如果</a:t>
                </a:r>
                <a:r>
                  <a:rPr lang="en-US" altLang="zh-CN" dirty="0"/>
                  <a:t>Alice</a:t>
                </a:r>
                <a:r>
                  <a:rPr lang="zh-CN" altLang="en-US" dirty="0"/>
                  <a:t>在</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100</m:t>
                        </m:r>
                      </m:sup>
                    </m:sSup>
                  </m:oMath>
                </a14:m>
                <a:r>
                  <a:rPr lang="zh-CN" altLang="en-US" dirty="0"/>
                  <a:t>步内都无法抓住</a:t>
                </a:r>
                <a:r>
                  <a:rPr lang="en-US" altLang="zh-CN" dirty="0"/>
                  <a:t>Bob</a:t>
                </a:r>
                <a:r>
                  <a:rPr lang="zh-CN" altLang="en-US" dirty="0"/>
                  <a:t>，那么</a:t>
                </a:r>
                <a:r>
                  <a:rPr lang="en-US" altLang="zh-CN" dirty="0"/>
                  <a:t>Bob</a:t>
                </a:r>
                <a:r>
                  <a:rPr lang="zh-CN" altLang="en-US" dirty="0"/>
                  <a:t>获胜。如果双方都按照最优策略行动，那么谁会获胜呢？</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dirty="0"/>
              </a:p>
            </p:txBody>
          </p:sp>
        </mc:Choice>
        <mc:Fallback xmlns="">
          <p:sp>
            <p:nvSpPr>
              <p:cNvPr id="3" name="内容占位符 2">
                <a:extLst>
                  <a:ext uri="{FF2B5EF4-FFF2-40B4-BE49-F238E27FC236}">
                    <a16:creationId xmlns:a16="http://schemas.microsoft.com/office/drawing/2014/main" id="{CDFE6FCA-F222-4647-BA6A-F0137E0E5D76}"/>
                  </a:ext>
                </a:extLst>
              </p:cNvPr>
              <p:cNvSpPr>
                <a:spLocks noGrp="1" noRot="1" noChangeAspect="1" noMove="1" noResize="1" noEditPoints="1" noAdjustHandles="1" noChangeArrowheads="1" noChangeShapeType="1" noTextEdit="1"/>
              </p:cNvSpPr>
              <p:nvPr>
                <p:ph idx="1"/>
              </p:nvPr>
            </p:nvSpPr>
            <p:spPr>
              <a:blipFill>
                <a:blip r:embed="rId2"/>
                <a:stretch>
                  <a:fillRect l="-1043" t="-2381" r="-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3311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3E511-4123-4FFA-B909-F36719E25D7D}"/>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52187E-1910-4CEB-BD96-F77A06474E17}"/>
                  </a:ext>
                </a:extLst>
              </p:cNvPr>
              <p:cNvSpPr>
                <a:spLocks noGrp="1"/>
              </p:cNvSpPr>
              <p:nvPr>
                <p:ph idx="1"/>
              </p:nvPr>
            </p:nvSpPr>
            <p:spPr/>
            <p:txBody>
              <a:bodyPr>
                <a:normAutofit/>
              </a:bodyPr>
              <a:lstStyle/>
              <a:p>
                <a:r>
                  <a:rPr lang="zh-CN" altLang="en-US" dirty="0"/>
                  <a:t>于是我们有这样一个做法：</a:t>
                </a:r>
                <a:endParaRPr lang="en-US" altLang="zh-CN" dirty="0"/>
              </a:p>
              <a:p>
                <a:r>
                  <a:rPr lang="zh-CN" altLang="en-US" dirty="0"/>
                  <a:t>我们取一个数字</a:t>
                </a:r>
                <a14:m>
                  <m:oMath xmlns:m="http://schemas.openxmlformats.org/officeDocument/2006/math">
                    <m:r>
                      <a:rPr lang="en-US" altLang="zh-CN" b="0" i="1" smtClean="0">
                        <a:latin typeface="Cambria Math" panose="02040503050406030204" pitchFamily="18" charset="0"/>
                      </a:rPr>
                      <m:t>𝑇</m:t>
                    </m:r>
                  </m:oMath>
                </a14:m>
                <a:r>
                  <a:rPr lang="zh-CN" altLang="en-US" dirty="0"/>
                  <a:t>，对于倍数小于等于</a:t>
                </a:r>
                <a14:m>
                  <m:oMath xmlns:m="http://schemas.openxmlformats.org/officeDocument/2006/math">
                    <m:r>
                      <a:rPr lang="en-US" altLang="zh-CN" b="0" i="1" smtClean="0">
                        <a:latin typeface="Cambria Math" panose="02040503050406030204" pitchFamily="18" charset="0"/>
                      </a:rPr>
                      <m:t>𝑇</m:t>
                    </m:r>
                  </m:oMath>
                </a14:m>
                <a:r>
                  <a:rPr lang="zh-CN" altLang="en-US" dirty="0"/>
                  <a:t>的子串，我们用第一种方法计算答案；对于倍数大于</a:t>
                </a:r>
                <a14:m>
                  <m:oMath xmlns:m="http://schemas.openxmlformats.org/officeDocument/2006/math">
                    <m:r>
                      <a:rPr lang="en-US" altLang="zh-CN" b="0" i="1" smtClean="0">
                        <a:latin typeface="Cambria Math" panose="02040503050406030204" pitchFamily="18" charset="0"/>
                      </a:rPr>
                      <m:t>𝑇</m:t>
                    </m:r>
                  </m:oMath>
                </a14:m>
                <a:r>
                  <a:rPr lang="zh-CN" altLang="en-US" dirty="0"/>
                  <a:t>的子串，我们用第二种方法计算答案。</a:t>
                </a:r>
                <a:endParaRPr lang="en-US" altLang="zh-CN" dirty="0"/>
              </a:p>
              <a:p>
                <a:r>
                  <a:rPr lang="zh-CN" altLang="en-US" dirty="0"/>
                  <a:t>用第一种方案计算答案的部分，时空复杂度都是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𝑛𝑇</m:t>
                        </m:r>
                      </m:e>
                    </m:d>
                  </m:oMath>
                </a14:m>
                <a:r>
                  <a:rPr lang="zh-CN" altLang="en-US" dirty="0"/>
                  <a:t>；</a:t>
                </a:r>
                <a:endParaRPr lang="en-US" altLang="zh-CN" dirty="0"/>
              </a:p>
              <a:p>
                <a:r>
                  <a:rPr lang="zh-CN" altLang="en-US" dirty="0"/>
                  <a:t>用第二种方案计算答案的部分，注意到此时</a:t>
                </a:r>
                <a:r>
                  <a:rPr lang="en-US" altLang="zh-CN" dirty="0"/>
                  <a:t>1</a:t>
                </a:r>
                <a:r>
                  <a:rPr lang="zh-CN" altLang="en-US" dirty="0"/>
                  <a:t>的个数不会超过</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oMath>
                </a14:m>
                <a:r>
                  <a:rPr lang="zh-CN" altLang="en-US" dirty="0"/>
                  <a:t>，所以这部分复杂度为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𝑇</m:t>
                            </m:r>
                          </m:den>
                        </m:f>
                      </m:e>
                    </m:d>
                  </m:oMath>
                </a14:m>
                <a:endParaRPr lang="en-US" altLang="zh-CN" dirty="0"/>
              </a:p>
              <a:p>
                <a:r>
                  <a:rPr lang="zh-CN" altLang="en-US" dirty="0"/>
                  <a:t>总的时间复杂度就是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𝑇</m:t>
                            </m:r>
                          </m:den>
                        </m:f>
                      </m:e>
                    </m:d>
                  </m:oMath>
                </a14:m>
                <a:r>
                  <a:rPr lang="zh-CN" altLang="en-US" dirty="0"/>
                  <a:t>，取</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时最优，为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endParaRPr lang="zh-CN" altLang="en-US" dirty="0"/>
              </a:p>
            </p:txBody>
          </p:sp>
        </mc:Choice>
        <mc:Fallback xmlns="">
          <p:sp>
            <p:nvSpPr>
              <p:cNvPr id="3" name="内容占位符 2">
                <a:extLst>
                  <a:ext uri="{FF2B5EF4-FFF2-40B4-BE49-F238E27FC236}">
                    <a16:creationId xmlns:a16="http://schemas.microsoft.com/office/drawing/2014/main" id="{5452187E-1910-4CEB-BD96-F77A06474E17}"/>
                  </a:ext>
                </a:extLst>
              </p:cNvPr>
              <p:cNvSpPr>
                <a:spLocks noGrp="1" noRot="1" noChangeAspect="1" noMove="1" noResize="1" noEditPoints="1" noAdjustHandles="1" noChangeArrowheads="1" noChangeShapeType="1" noTextEdit="1"/>
              </p:cNvSpPr>
              <p:nvPr>
                <p:ph idx="1"/>
              </p:nvPr>
            </p:nvSpPr>
            <p:spPr>
              <a:blipFill>
                <a:blip r:embed="rId3"/>
                <a:stretch>
                  <a:fillRect l="-1043" t="-2521" r="-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813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22A15-40B9-4955-A0A1-148EBD0F4334}"/>
              </a:ext>
            </a:extLst>
          </p:cNvPr>
          <p:cNvSpPr>
            <a:spLocks noGrp="1"/>
          </p:cNvSpPr>
          <p:nvPr>
            <p:ph type="title"/>
          </p:nvPr>
        </p:nvSpPr>
        <p:spPr/>
        <p:txBody>
          <a:bodyPr/>
          <a:lstStyle/>
          <a:p>
            <a:r>
              <a:rPr lang="en-US" altLang="zh-CN" dirty="0"/>
              <a:t>CF1270H Number of Components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751C72-8AB8-4AB6-9096-0A49566E1B9C}"/>
                  </a:ext>
                </a:extLst>
              </p:cNvPr>
              <p:cNvSpPr>
                <a:spLocks noGrp="1"/>
              </p:cNvSpPr>
              <p:nvPr>
                <p:ph idx="1"/>
              </p:nvPr>
            </p:nvSpPr>
            <p:spPr/>
            <p:txBody>
              <a:bodyPr>
                <a:normAutofit fontScale="92500"/>
              </a:bodyPr>
              <a:lstStyle/>
              <a:p>
                <a:r>
                  <a:rPr lang="zh-CN" altLang="en-US" dirty="0"/>
                  <a:t>对于一个长度为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的数组</a:t>
                </a:r>
                <a14:m>
                  <m:oMath xmlns:m="http://schemas.openxmlformats.org/officeDocument/2006/math">
                    <m:r>
                      <a:rPr lang="en-US" altLang="zh-CN" b="0" i="1" smtClean="0">
                        <a:latin typeface="Cambria Math" panose="02040503050406030204" pitchFamily="18" charset="0"/>
                      </a:rPr>
                      <m:t>𝑎</m:t>
                    </m:r>
                  </m:oMath>
                </a14:m>
                <a:r>
                  <a:rPr lang="zh-CN" altLang="en-US" dirty="0"/>
                  <a:t>，如果我们建出一张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个点的图，对于所有满足</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&lt;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𝑗</m:t>
                        </m:r>
                      </m:sub>
                    </m:sSub>
                  </m:oMath>
                </a14:m>
                <a:r>
                  <a:rPr lang="zh-CN" altLang="en-US" dirty="0"/>
                  <a:t>的</a:t>
                </a:r>
                <a14:m>
                  <m:oMath xmlns:m="http://schemas.openxmlformats.org/officeDocument/2006/math">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oMath>
                </a14:m>
                <a:r>
                  <a:rPr lang="zh-CN" altLang="en-US" dirty="0"/>
                  <a:t>，我们在节点</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之间连边，那么我们将这张图的连通块个数作为</a:t>
                </a:r>
                <a14:m>
                  <m:oMath xmlns:m="http://schemas.openxmlformats.org/officeDocument/2006/math">
                    <m:r>
                      <a:rPr lang="en-US" altLang="zh-CN" b="0" i="1" smtClean="0">
                        <a:latin typeface="Cambria Math" panose="02040503050406030204" pitchFamily="18" charset="0"/>
                      </a:rPr>
                      <m:t>𝑎</m:t>
                    </m:r>
                  </m:oMath>
                </a14:m>
                <a:r>
                  <a:rPr lang="zh-CN" altLang="en-US" dirty="0"/>
                  <a:t>的权值。</a:t>
                </a:r>
                <a:endParaRPr lang="en-US" altLang="zh-CN" dirty="0"/>
              </a:p>
              <a:p>
                <a:r>
                  <a:rPr lang="zh-CN" altLang="en-US" dirty="0"/>
                  <a:t>给定一个长度为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的数组</a:t>
                </a:r>
                <a14:m>
                  <m:oMath xmlns:m="http://schemas.openxmlformats.org/officeDocument/2006/math">
                    <m:r>
                      <a:rPr lang="en-US" altLang="zh-CN" b="0" i="1" smtClean="0">
                        <a:latin typeface="Cambria Math" panose="02040503050406030204" pitchFamily="18" charset="0"/>
                      </a:rPr>
                      <m:t>𝑎</m:t>
                    </m:r>
                  </m:oMath>
                </a14:m>
                <a:r>
                  <a:rPr lang="zh-CN" altLang="en-US" dirty="0"/>
                  <a:t>，有</a:t>
                </a:r>
                <a14:m>
                  <m:oMath xmlns:m="http://schemas.openxmlformats.org/officeDocument/2006/math">
                    <m:r>
                      <a:rPr lang="en-US" altLang="zh-CN" b="0" i="1" smtClean="0">
                        <a:latin typeface="Cambria Math" panose="02040503050406030204" pitchFamily="18" charset="0"/>
                      </a:rPr>
                      <m:t>𝑞</m:t>
                    </m:r>
                  </m:oMath>
                </a14:m>
                <a:r>
                  <a:rPr lang="zh-CN" altLang="en-US" dirty="0"/>
                  <a:t>次操作，每次操作会修改某个位置的值。每次操作结束后，你需要输出当前数组的权值。</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r>
                  <a:rPr lang="zh-CN" altLang="en-US" dirty="0"/>
                  <a:t>。保证任意时刻数组中元素两两不同。</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B751C72-8AB8-4AB6-9096-0A49566E1B9C}"/>
                  </a:ext>
                </a:extLst>
              </p:cNvPr>
              <p:cNvSpPr>
                <a:spLocks noGrp="1" noRot="1" noChangeAspect="1" noMove="1" noResize="1" noEditPoints="1" noAdjustHandles="1" noChangeArrowheads="1" noChangeShapeType="1" noTextEdit="1"/>
              </p:cNvSpPr>
              <p:nvPr>
                <p:ph idx="1"/>
              </p:nvPr>
            </p:nvSpPr>
            <p:spPr>
              <a:blipFill>
                <a:blip r:embed="rId3"/>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8528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5EF80-E9E1-4CCF-8440-BC3E9FB8B574}"/>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F0013-B572-48F7-A54F-BE47162A9D14}"/>
                  </a:ext>
                </a:extLst>
              </p:cNvPr>
              <p:cNvSpPr>
                <a:spLocks noGrp="1"/>
              </p:cNvSpPr>
              <p:nvPr>
                <p:ph idx="1"/>
              </p:nvPr>
            </p:nvSpPr>
            <p:spPr/>
            <p:txBody>
              <a:bodyPr/>
              <a:lstStyle/>
              <a:p>
                <a:r>
                  <a:rPr lang="zh-CN" altLang="en-US" dirty="0"/>
                  <a:t>首先注意到，一个连通块肯定是一段区间。</a:t>
                </a:r>
                <a:endParaRPr lang="en-US" altLang="zh-CN" dirty="0"/>
              </a:p>
              <a:p>
                <a:r>
                  <a:rPr lang="zh-CN" altLang="en-US" dirty="0"/>
                  <a:t>同时，如果我们记</a:t>
                </a:r>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为第</a:t>
                </a:r>
                <a14:m>
                  <m:oMath xmlns:m="http://schemas.openxmlformats.org/officeDocument/2006/math">
                    <m:r>
                      <a:rPr lang="en-US" altLang="zh-CN" b="0" i="1" smtClean="0">
                        <a:latin typeface="Cambria Math" panose="02040503050406030204" pitchFamily="18" charset="0"/>
                      </a:rPr>
                      <m:t>𝑖</m:t>
                    </m:r>
                  </m:oMath>
                </a14:m>
                <a:r>
                  <a:rPr lang="zh-CN" altLang="en-US" dirty="0"/>
                  <a:t>个连通块数字的最大值，</a:t>
                </a:r>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oMath>
                </a14:m>
                <a:r>
                  <a:rPr lang="zh-CN" altLang="en-US" dirty="0"/>
                  <a:t>为第</a:t>
                </a:r>
                <a14:m>
                  <m:oMath xmlns:m="http://schemas.openxmlformats.org/officeDocument/2006/math">
                    <m:r>
                      <a:rPr lang="en-US" altLang="zh-CN" b="0" i="1" smtClean="0">
                        <a:latin typeface="Cambria Math" panose="02040503050406030204" pitchFamily="18" charset="0"/>
                      </a:rPr>
                      <m:t>𝑖</m:t>
                    </m:r>
                  </m:oMath>
                </a14:m>
                <a:r>
                  <a:rPr lang="zh-CN" altLang="en-US" dirty="0"/>
                  <a:t>个连通块数字的最小值，那么一定满足</a:t>
                </a:r>
                <a:endParaRPr lang="en-US" altLang="zh-CN" dirty="0"/>
              </a:p>
              <a:p>
                <a14:m>
                  <m:oMath xmlns:m="http://schemas.openxmlformats.org/officeDocument/2006/math">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𝑚</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endParaRPr lang="en-US" altLang="zh-CN" dirty="0"/>
              </a:p>
              <a:p>
                <a:r>
                  <a:rPr lang="zh-CN" altLang="en-US" dirty="0"/>
                  <a:t>于是我们只需要求出有多少个</a:t>
                </a:r>
                <a14:m>
                  <m:oMath xmlns:m="http://schemas.openxmlformats.org/officeDocument/2006/math">
                    <m:r>
                      <a:rPr lang="en-US" altLang="zh-CN" b="0" i="1" smtClean="0">
                        <a:latin typeface="Cambria Math" panose="02040503050406030204" pitchFamily="18" charset="0"/>
                      </a:rPr>
                      <m:t>𝑖</m:t>
                    </m:r>
                  </m:oMath>
                </a14:m>
                <a:r>
                  <a:rPr lang="zh-CN" altLang="en-US" dirty="0"/>
                  <a:t>，满足</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e>
                    </m:func>
                    <m:r>
                      <a:rPr lang="en-US" altLang="zh-CN" b="0" i="1" smtClean="0">
                        <a:latin typeface="Cambria Math" panose="02040503050406030204" pitchFamily="18" charset="0"/>
                      </a:rPr>
                      <m:t>&gt;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，就可以知道有多少连通块。</a:t>
                </a:r>
              </a:p>
            </p:txBody>
          </p:sp>
        </mc:Choice>
        <mc:Fallback xmlns="">
          <p:sp>
            <p:nvSpPr>
              <p:cNvPr id="3" name="内容占位符 2">
                <a:extLst>
                  <a:ext uri="{FF2B5EF4-FFF2-40B4-BE49-F238E27FC236}">
                    <a16:creationId xmlns:a16="http://schemas.microsoft.com/office/drawing/2014/main" id="{F55F0013-B572-48F7-A54F-BE47162A9D14}"/>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2615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0A3F6-BE38-41E9-BFDA-C09E0A0723C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4685BB-2F1E-4006-B502-A0EE4E91ED70}"/>
                  </a:ext>
                </a:extLst>
              </p:cNvPr>
              <p:cNvSpPr>
                <a:spLocks noGrp="1"/>
              </p:cNvSpPr>
              <p:nvPr>
                <p:ph idx="1"/>
              </p:nvPr>
            </p:nvSpPr>
            <p:spPr/>
            <p:txBody>
              <a:bodyPr/>
              <a:lstStyle/>
              <a:p>
                <a:r>
                  <a:rPr lang="zh-CN" altLang="en-US" dirty="0"/>
                  <a:t>我们令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oMath>
                </a14:m>
                <a:r>
                  <a:rPr lang="zh-CN" altLang="en-US" dirty="0"/>
                  <a:t>，然后将</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oMath>
                </a14:m>
                <a:r>
                  <a:rPr lang="zh-CN" altLang="en-US" dirty="0"/>
                  <a:t>看成点，依次连接起来形成一个折线，那么对于某个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，如果直线</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与该折线只有一个交点，那么就会产生</a:t>
                </a:r>
                <a:r>
                  <a:rPr lang="en-US" altLang="zh-CN" dirty="0"/>
                  <a:t>1</a:t>
                </a:r>
                <a:r>
                  <a:rPr lang="zh-CN" altLang="en-US" dirty="0"/>
                  <a:t>的贡献。</a:t>
                </a:r>
                <a:endParaRPr lang="en-US" altLang="zh-CN" dirty="0"/>
              </a:p>
              <a:p>
                <a:endParaRPr lang="en-US" altLang="zh-CN" dirty="0"/>
              </a:p>
              <a:p>
                <a:r>
                  <a:rPr lang="zh-CN" altLang="en-US" dirty="0"/>
                  <a:t>这能给我们什么启发呢？</a:t>
                </a:r>
                <a:endParaRPr lang="en-US" altLang="zh-CN" dirty="0"/>
              </a:p>
            </p:txBody>
          </p:sp>
        </mc:Choice>
        <mc:Fallback xmlns="">
          <p:sp>
            <p:nvSpPr>
              <p:cNvPr id="3" name="内容占位符 2">
                <a:extLst>
                  <a:ext uri="{FF2B5EF4-FFF2-40B4-BE49-F238E27FC236}">
                    <a16:creationId xmlns:a16="http://schemas.microsoft.com/office/drawing/2014/main" id="{524685BB-2F1E-4006-B502-A0EE4E91ED70}"/>
                  </a:ext>
                </a:extLst>
              </p:cNvPr>
              <p:cNvSpPr>
                <a:spLocks noGrp="1" noRot="1" noChangeAspect="1" noMove="1" noResize="1" noEditPoints="1" noAdjustHandles="1" noChangeArrowheads="1" noChangeShapeType="1" noTextEdit="1"/>
              </p:cNvSpPr>
              <p:nvPr>
                <p:ph idx="1"/>
              </p:nvPr>
            </p:nvSpPr>
            <p:spPr>
              <a:blipFill>
                <a:blip r:embed="rId3"/>
                <a:stretch>
                  <a:fillRect l="-1043" t="-2381" r="-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02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F73B4-1A81-4EF0-8A4D-29E7C98A456B}"/>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3A1C76-B496-46F7-833B-99B4A5CCC24B}"/>
                  </a:ext>
                </a:extLst>
              </p:cNvPr>
              <p:cNvSpPr>
                <a:spLocks noGrp="1"/>
              </p:cNvSpPr>
              <p:nvPr>
                <p:ph idx="1"/>
              </p:nvPr>
            </p:nvSpPr>
            <p:spPr/>
            <p:txBody>
              <a:bodyPr>
                <a:normAutofit/>
              </a:bodyPr>
              <a:lstStyle/>
              <a:p>
                <a:r>
                  <a:rPr lang="zh-CN" altLang="en-US" dirty="0"/>
                  <a:t>我们记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代表直线</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与折线的交点个数，那么对于某个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，令</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e>
                        </m:d>
                      </m:e>
                    </m:func>
                  </m:oMath>
                </a14:m>
                <a:r>
                  <a:rPr lang="zh-CN" altLang="en-US" dirty="0"/>
                  <a:t>，它们两个之间的连线会对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𝑦</m:t>
                        </m:r>
                      </m:sub>
                    </m:sSub>
                  </m:oMath>
                </a14:m>
                <a:r>
                  <a:rPr lang="zh-CN" altLang="en-US" dirty="0"/>
                  <a:t>产生</a:t>
                </a:r>
                <a:r>
                  <a:rPr lang="en-US" altLang="zh-CN" dirty="0"/>
                  <a:t>1</a:t>
                </a:r>
                <a:r>
                  <a:rPr lang="zh-CN" altLang="en-US" dirty="0"/>
                  <a:t>的贡献。这相当于一个区间加法。</a:t>
                </a:r>
                <a:endParaRPr lang="en-US" altLang="zh-CN" dirty="0"/>
              </a:p>
              <a:p>
                <a:r>
                  <a:rPr lang="zh-CN" altLang="en-US" dirty="0"/>
                  <a:t>于是我们可以用线段树维护：线段树上每个节点记录区间内</a:t>
                </a:r>
                <a14:m>
                  <m:oMath xmlns:m="http://schemas.openxmlformats.org/officeDocument/2006/math">
                    <m:r>
                      <a:rPr lang="en-US" altLang="zh-CN" b="0" i="1" smtClean="0">
                        <a:latin typeface="Cambria Math" panose="02040503050406030204" pitchFamily="18" charset="0"/>
                      </a:rPr>
                      <m:t>𝑐</m:t>
                    </m:r>
                  </m:oMath>
                </a14:m>
                <a:r>
                  <a:rPr lang="zh-CN" altLang="en-US" dirty="0"/>
                  <a:t>的最小值，以及最小值的出现次数（只记录存在某个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r>
                  <a:rPr lang="zh-CN" altLang="en-US" dirty="0"/>
                  <a:t>的那些</a:t>
                </a:r>
                <a14:m>
                  <m:oMath xmlns:m="http://schemas.openxmlformats.org/officeDocument/2006/math">
                    <m:r>
                      <a:rPr lang="en-US" altLang="zh-CN" b="0" i="1" smtClean="0">
                        <a:latin typeface="Cambria Math" panose="02040503050406030204" pitchFamily="18" charset="0"/>
                      </a:rPr>
                      <m:t>𝑖</m:t>
                    </m:r>
                  </m:oMath>
                </a14:m>
                <a:r>
                  <a:rPr lang="zh-CN" altLang="en-US" dirty="0"/>
                  <a:t>，防止算重）。显然全局最小值为</a:t>
                </a:r>
                <a:r>
                  <a:rPr lang="en-US" altLang="zh-CN" dirty="0"/>
                  <a:t>1</a:t>
                </a:r>
                <a:r>
                  <a:rPr lang="zh-CN" altLang="en-US" dirty="0"/>
                  <a:t>，于是答案就是全局最小值的出现次数。</a:t>
                </a:r>
                <a:endParaRPr lang="en-US" altLang="zh-CN" dirty="0"/>
              </a:p>
              <a:p>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073A1C76-B496-46F7-833B-99B4A5CCC24B}"/>
                  </a:ext>
                </a:extLst>
              </p:cNvPr>
              <p:cNvSpPr>
                <a:spLocks noGrp="1" noRot="1" noChangeAspect="1" noMove="1" noResize="1" noEditPoints="1" noAdjustHandles="1" noChangeArrowheads="1" noChangeShapeType="1" noTextEdit="1"/>
              </p:cNvSpPr>
              <p:nvPr>
                <p:ph idx="1"/>
              </p:nvPr>
            </p:nvSpPr>
            <p:spPr>
              <a:blipFill>
                <a:blip r:embed="rId3"/>
                <a:stretch>
                  <a:fillRect l="-1043" t="-420"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2434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BCA22-E343-4DB5-A4C8-BCBDA5BFC5A1}"/>
              </a:ext>
            </a:extLst>
          </p:cNvPr>
          <p:cNvSpPr>
            <a:spLocks noGrp="1"/>
          </p:cNvSpPr>
          <p:nvPr>
            <p:ph type="title"/>
          </p:nvPr>
        </p:nvSpPr>
        <p:spPr/>
        <p:txBody>
          <a:bodyPr/>
          <a:lstStyle/>
          <a:p>
            <a:r>
              <a:rPr lang="en-US" altLang="zh-CN" dirty="0"/>
              <a:t>CF1260F Colored Tree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E5DE1A-01EC-4B44-A64F-7CC4422FA722}"/>
                  </a:ext>
                </a:extLst>
              </p:cNvPr>
              <p:cNvSpPr>
                <a:spLocks noGrp="1"/>
              </p:cNvSpPr>
              <p:nvPr>
                <p:ph idx="1"/>
              </p:nvPr>
            </p:nvSpPr>
            <p:spPr/>
            <p:txBody>
              <a:bodyPr/>
              <a:lstStyle/>
              <a:p>
                <a:r>
                  <a:rPr lang="zh-CN" altLang="en-US" dirty="0"/>
                  <a:t>给定一棵</a:t>
                </a:r>
                <a14:m>
                  <m:oMath xmlns:m="http://schemas.openxmlformats.org/officeDocument/2006/math">
                    <m:r>
                      <a:rPr lang="en-US" altLang="zh-CN" b="0" i="1" smtClean="0">
                        <a:latin typeface="Cambria Math" panose="02040503050406030204" pitchFamily="18" charset="0"/>
                      </a:rPr>
                      <m:t>𝑛</m:t>
                    </m:r>
                  </m:oMath>
                </a14:m>
                <a:r>
                  <a:rPr lang="zh-CN" altLang="en-US" dirty="0"/>
                  <a:t>个点的树，每个点有颜色。</a:t>
                </a:r>
                <a:endParaRPr lang="en-US" altLang="zh-CN" dirty="0"/>
              </a:p>
              <a:p>
                <a:r>
                  <a:rPr lang="zh-CN" altLang="en-US" dirty="0"/>
                  <a:t>你不知道颜色具体是什么，但你知道第</a:t>
                </a:r>
                <a14:m>
                  <m:oMath xmlns:m="http://schemas.openxmlformats.org/officeDocument/2006/math">
                    <m:r>
                      <a:rPr lang="en-US" altLang="zh-CN" b="0" i="1" smtClean="0">
                        <a:latin typeface="Cambria Math" panose="02040503050406030204" pitchFamily="18" charset="0"/>
                      </a:rPr>
                      <m:t>𝑖</m:t>
                    </m:r>
                  </m:oMath>
                </a14:m>
                <a:r>
                  <a:rPr lang="zh-CN" altLang="en-US" dirty="0"/>
                  <a:t>个点的颜色编号在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𝑖</m:t>
                        </m:r>
                      </m:sub>
                    </m:sSub>
                  </m:oMath>
                </a14:m>
                <a:r>
                  <a:rPr lang="zh-CN" altLang="en-US" dirty="0"/>
                  <a:t>之间。</a:t>
                </a:r>
                <a:endParaRPr lang="en-US" altLang="zh-CN" dirty="0"/>
              </a:p>
              <a:p>
                <a:r>
                  <a:rPr lang="zh-CN" altLang="en-US" dirty="0"/>
                  <a:t>假设第</a:t>
                </a:r>
                <a14:m>
                  <m:oMath xmlns:m="http://schemas.openxmlformats.org/officeDocument/2006/math">
                    <m:r>
                      <a:rPr lang="en-US" altLang="zh-CN" b="0" i="1" smtClean="0">
                        <a:latin typeface="Cambria Math" panose="02040503050406030204" pitchFamily="18" charset="0"/>
                      </a:rPr>
                      <m:t>𝑖</m:t>
                    </m:r>
                  </m:oMath>
                </a14:m>
                <a:r>
                  <a:rPr lang="zh-CN" altLang="en-US" dirty="0"/>
                  <a:t>个点的颜色为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a14:m>
                <a:r>
                  <a:rPr lang="zh-CN" altLang="en-US" dirty="0"/>
                  <a:t>，此时记这棵树的价值为</a:t>
                </a:r>
                <a:endParaRPr lang="en-US" altLang="zh-CN"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h</m:t>
                              </m:r>
                            </m:e>
                            <m:sub>
                              <m:r>
                                <a:rPr lang="en-US" altLang="zh-CN" b="0" i="1" smtClean="0">
                                  <a:latin typeface="Cambria Math" panose="02040503050406030204" pitchFamily="18" charset="0"/>
                                </a:rPr>
                                <m:t>𝑢</m:t>
                              </m:r>
                            </m:sub>
                          </m:sSub>
                          <m:r>
                            <m:rPr>
                              <m:brk m:alnAt="7"/>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h</m:t>
                              </m:r>
                            </m:e>
                            <m:sub>
                              <m:r>
                                <m:rPr>
                                  <m:brk m:alnAt="7"/>
                                </m:rPr>
                                <a:rPr lang="en-US" altLang="zh-CN" b="0" i="1" smtClean="0">
                                  <a:latin typeface="Cambria Math" panose="02040503050406030204" pitchFamily="18" charset="0"/>
                                </a:rPr>
                                <m:t>𝑣</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𝑢</m:t>
                          </m:r>
                          <m:r>
                            <a:rPr lang="en-US" altLang="zh-CN" b="0" i="1" smtClean="0">
                              <a:latin typeface="Cambria Math" panose="02040503050406030204" pitchFamily="18" charset="0"/>
                            </a:rPr>
                            <m:t>&lt;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r>
                            <a:rPr lang="en-US" altLang="zh-CN" b="0" i="1" smtClean="0">
                              <a:latin typeface="Cambria Math" panose="02040503050406030204" pitchFamily="18" charset="0"/>
                            </a:rPr>
                            <m:t>𝑑𝑖𝑠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e>
                      </m:nary>
                    </m:oMath>
                  </m:oMathPara>
                </a14:m>
                <a:endParaRPr lang="en-US" altLang="zh-CN" dirty="0"/>
              </a:p>
              <a:p>
                <a:r>
                  <a:rPr lang="zh-CN" altLang="en-US" dirty="0"/>
                  <a:t>现在对于每种涂色情况，你需要求出这棵树的价值之和。</a:t>
                </a:r>
                <a:endParaRPr lang="en-US" altLang="zh-CN" dirty="0"/>
              </a:p>
              <a:p>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6FE5DE1A-01EC-4B44-A64F-7CC4422FA722}"/>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887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F469B-D350-4008-B3BC-4209135E649B}"/>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B352AB-9862-457E-8D85-00815C659EC3}"/>
                  </a:ext>
                </a:extLst>
              </p:cNvPr>
              <p:cNvSpPr>
                <a:spLocks noGrp="1"/>
              </p:cNvSpPr>
              <p:nvPr>
                <p:ph idx="1"/>
              </p:nvPr>
            </p:nvSpPr>
            <p:spPr/>
            <p:txBody>
              <a:bodyPr>
                <a:normAutofit/>
              </a:bodyPr>
              <a:lstStyle/>
              <a:p>
                <a:r>
                  <a:rPr lang="zh-CN" altLang="en-US" dirty="0"/>
                  <a:t>我们可以考虑每种颜色的贡献。记总染色方案数为</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e>
                    </m:nary>
                  </m:oMath>
                </a14:m>
                <a:r>
                  <a:rPr lang="zh-CN" altLang="en-US" dirty="0"/>
                  <a:t>，其中</a:t>
                </a:r>
                <a14:m>
                  <m:oMath xmlns:m="http://schemas.openxmlformats.org/officeDocument/2006/math">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endParaRPr lang="en-US" altLang="zh-CN" dirty="0"/>
              </a:p>
              <a:p>
                <a:r>
                  <a:rPr lang="zh-CN" altLang="en-US" dirty="0"/>
                  <a:t>对于一个颜色</a:t>
                </a:r>
                <a14:m>
                  <m:oMath xmlns:m="http://schemas.openxmlformats.org/officeDocument/2006/math">
                    <m:r>
                      <a:rPr lang="en-US" altLang="zh-CN" b="0" i="1" smtClean="0">
                        <a:latin typeface="Cambria Math" panose="02040503050406030204" pitchFamily="18" charset="0"/>
                      </a:rPr>
                      <m:t>𝑥</m:t>
                    </m:r>
                  </m:oMath>
                </a14:m>
                <a:r>
                  <a:rPr lang="zh-CN" altLang="en-US" dirty="0"/>
                  <a:t>，对于任意</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&lt;</m:t>
                    </m:r>
                    <m:r>
                      <a:rPr lang="en-US" altLang="zh-CN" b="0" i="1" smtClean="0">
                        <a:latin typeface="Cambria Math" panose="02040503050406030204" pitchFamily="18" charset="0"/>
                      </a:rPr>
                      <m:t>𝑣</m:t>
                    </m:r>
                  </m:oMath>
                </a14:m>
                <a:r>
                  <a:rPr lang="zh-CN" altLang="en-US" dirty="0"/>
                  <a:t>，若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𝑢</m:t>
                        </m:r>
                      </m:sub>
                    </m:sSub>
                  </m:oMath>
                </a14:m>
                <a:r>
                  <a:rPr lang="zh-CN" altLang="en-US" dirty="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𝑣</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𝑣</m:t>
                        </m:r>
                      </m:sub>
                    </m:sSub>
                  </m:oMath>
                </a14:m>
                <a:r>
                  <a:rPr lang="zh-CN" altLang="en-US" dirty="0"/>
                  <a:t>，则这一对点会产生</a:t>
                </a:r>
                <a14:m>
                  <m:oMath xmlns:m="http://schemas.openxmlformats.org/officeDocument/2006/math">
                    <m:r>
                      <a:rPr lang="en-US" altLang="zh-CN" b="0" i="1" smtClean="0">
                        <a:latin typeface="Cambria Math" panose="02040503050406030204" pitchFamily="18" charset="0"/>
                      </a:rPr>
                      <m:t>𝑑𝑖𝑠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𝐴</m:t>
                        </m:r>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den>
                    </m:f>
                  </m:oMath>
                </a14:m>
                <a:r>
                  <a:rPr lang="zh-CN" altLang="en-US" dirty="0"/>
                  <a:t>的贡献。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0B352AB-9862-457E-8D85-00815C659EC3}"/>
                  </a:ext>
                </a:extLst>
              </p:cNvPr>
              <p:cNvSpPr>
                <a:spLocks noGrp="1" noRot="1" noChangeAspect="1" noMove="1" noResize="1" noEditPoints="1" noAdjustHandles="1" noChangeArrowheads="1" noChangeShapeType="1" noTextEdit="1"/>
              </p:cNvSpPr>
              <p:nvPr>
                <p:ph idx="1"/>
              </p:nvPr>
            </p:nvSpPr>
            <p:spPr>
              <a:blipFill>
                <a:blip r:embed="rId3"/>
                <a:stretch>
                  <a:fillRect l="-1043" t="-2381" r="-4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5119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633BF-52AE-49BF-AB8E-40ABB71FDD4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D3F729A-3AF2-4304-9BE5-569E4941A3F7}"/>
                  </a:ext>
                </a:extLst>
              </p:cNvPr>
              <p:cNvSpPr>
                <a:spLocks noGrp="1"/>
              </p:cNvSpPr>
              <p:nvPr>
                <p:ph idx="1"/>
              </p:nvPr>
            </p:nvSpPr>
            <p:spPr/>
            <p:txBody>
              <a:bodyPr/>
              <a:lstStyle/>
              <a:p>
                <a:r>
                  <a:rPr lang="zh-CN" altLang="en-US" dirty="0"/>
                  <a:t>我们可以从小到大枚举颜色，同时维护当前所有点的贡献。</a:t>
                </a:r>
                <a:endParaRPr lang="en-US" altLang="zh-CN" dirty="0"/>
              </a:p>
              <a:p>
                <a:r>
                  <a:rPr lang="zh-CN" altLang="en-US" dirty="0"/>
                  <a:t>当插入一个点时，我们会产生多少贡献呢？</a:t>
                </a:r>
                <a:endParaRPr lang="en-US" altLang="zh-CN" dirty="0"/>
              </a:p>
              <a:p>
                <a:r>
                  <a:rPr lang="zh-CN" altLang="en-US" dirty="0"/>
                  <a:t>注意</a:t>
                </a:r>
                <a14:m>
                  <m:oMath xmlns:m="http://schemas.openxmlformats.org/officeDocument/2006/math">
                    <m:r>
                      <a:rPr lang="en-US" altLang="zh-CN" b="0" i="1" smtClean="0">
                        <a:latin typeface="Cambria Math" panose="02040503050406030204" pitchFamily="18" charset="0"/>
                      </a:rPr>
                      <m:t>𝑑𝑖𝑠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𝑙𝑐𝑎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sub>
                    </m:sSub>
                  </m:oMath>
                </a14:m>
                <a:r>
                  <a:rPr lang="zh-CN" altLang="en-US" dirty="0"/>
                  <a:t>，于是我们可以分这三部分计算贡献。</a:t>
                </a:r>
                <a:endParaRPr lang="en-US" altLang="zh-CN" dirty="0"/>
              </a:p>
              <a:p>
                <a:endParaRPr lang="en-US" altLang="zh-CN" dirty="0"/>
              </a:p>
              <a:p>
                <a:r>
                  <a:rPr lang="zh-CN" altLang="en-US" dirty="0"/>
                  <a:t>记当前插入的点的集合为</a:t>
                </a:r>
                <a14:m>
                  <m:oMath xmlns:m="http://schemas.openxmlformats.org/officeDocument/2006/math">
                    <m:r>
                      <a:rPr lang="en-US" altLang="zh-CN" b="0" i="1" smtClean="0">
                        <a:latin typeface="Cambria Math" panose="02040503050406030204" pitchFamily="18" charset="0"/>
                      </a:rPr>
                      <m:t>𝑆</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7D3F729A-3AF2-4304-9BE5-569E4941A3F7}"/>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6659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35574-4F1B-4889-B136-AD888A77AB12}"/>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80F872-88CB-414F-8B20-BFBBC5F33000}"/>
                  </a:ext>
                </a:extLst>
              </p:cNvPr>
              <p:cNvSpPr>
                <a:spLocks noGrp="1"/>
              </p:cNvSpPr>
              <p:nvPr>
                <p:ph idx="1"/>
              </p:nvPr>
            </p:nvSpPr>
            <p:spPr/>
            <p:txBody>
              <a:bodyPr/>
              <a:lstStyle/>
              <a:p>
                <a:r>
                  <a:rPr lang="zh-CN" altLang="en-US" dirty="0"/>
                  <a:t>当我们插入一个点</a:t>
                </a:r>
                <a14:m>
                  <m:oMath xmlns:m="http://schemas.openxmlformats.org/officeDocument/2006/math">
                    <m:r>
                      <a:rPr lang="en-US" altLang="zh-CN" b="0" i="1" smtClean="0">
                        <a:latin typeface="Cambria Math" panose="02040503050406030204" pitchFamily="18" charset="0"/>
                      </a:rPr>
                      <m:t>𝑢</m:t>
                    </m:r>
                  </m:oMath>
                </a14:m>
                <a:r>
                  <a:rPr lang="zh-CN" altLang="en-US" dirty="0"/>
                  <a:t>时，产生的贡献为</a:t>
                </a:r>
                <a:endParaRPr lang="en-US" altLang="zh-CN" dirty="0"/>
              </a:p>
              <a:p>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−2</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𝑙𝑐𝑎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den>
                            </m:f>
                          </m:e>
                        </m:d>
                      </m:e>
                    </m:nary>
                  </m:oMath>
                </a14:m>
                <a:endParaRPr lang="en-US" altLang="zh-CN" b="0" dirty="0"/>
              </a:p>
              <a:p>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𝑢</m:t>
                            </m:r>
                          </m:sub>
                        </m:sSub>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den>
                        </m:f>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𝑣</m:t>
                                </m:r>
                              </m:sub>
                            </m:sSub>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den>
                        </m:f>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𝑢</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𝑑𝑒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𝑙𝑐𝑎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sub>
                            </m:sSub>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den>
                        </m:f>
                      </m:e>
                    </m:nary>
                  </m:oMath>
                </a14:m>
                <a:endParaRPr lang="en-US" altLang="zh-CN" dirty="0"/>
              </a:p>
              <a:p>
                <a:r>
                  <a:rPr lang="zh-CN" altLang="en-US" dirty="0"/>
                  <a:t>前两个只需要记录一个和就可以，因为求和号里的东西跟</a:t>
                </a:r>
                <a14:m>
                  <m:oMath xmlns:m="http://schemas.openxmlformats.org/officeDocument/2006/math">
                    <m:r>
                      <a:rPr lang="en-US" altLang="zh-CN" b="0" i="1" smtClean="0">
                        <a:latin typeface="Cambria Math" panose="02040503050406030204" pitchFamily="18" charset="0"/>
                      </a:rPr>
                      <m:t>𝑢</m:t>
                    </m:r>
                  </m:oMath>
                </a14:m>
                <a:r>
                  <a:rPr lang="zh-CN" altLang="en-US" dirty="0"/>
                  <a:t>没什么关系。</a:t>
                </a:r>
                <a:endParaRPr lang="en-US" altLang="zh-CN" dirty="0"/>
              </a:p>
              <a:p>
                <a:r>
                  <a:rPr lang="zh-CN" altLang="en-US" dirty="0"/>
                  <a:t>但是第三个就不是那么好办了。</a:t>
                </a:r>
              </a:p>
            </p:txBody>
          </p:sp>
        </mc:Choice>
        <mc:Fallback xmlns="">
          <p:sp>
            <p:nvSpPr>
              <p:cNvPr id="3" name="内容占位符 2">
                <a:extLst>
                  <a:ext uri="{FF2B5EF4-FFF2-40B4-BE49-F238E27FC236}">
                    <a16:creationId xmlns:a16="http://schemas.microsoft.com/office/drawing/2014/main" id="{5280F872-88CB-414F-8B20-BFBBC5F33000}"/>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8326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98E17-A301-4733-AD5B-B70C51E2B67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BB93CA-7D3A-4856-996A-CECD66FFB6B6}"/>
                  </a:ext>
                </a:extLst>
              </p:cNvPr>
              <p:cNvSpPr>
                <a:spLocks noGrp="1"/>
              </p:cNvSpPr>
              <p:nvPr>
                <p:ph idx="1"/>
              </p:nvPr>
            </p:nvSpPr>
            <p:spPr/>
            <p:txBody>
              <a:bodyPr/>
              <a:lstStyle/>
              <a:p>
                <a:r>
                  <a:rPr lang="zh-CN" altLang="en-US" dirty="0"/>
                  <a:t>如何快速计算第三个的值呢？</a:t>
                </a:r>
                <a:endParaRPr lang="en-US" altLang="zh-CN" dirty="0"/>
              </a:p>
              <a:p>
                <a:r>
                  <a:rPr lang="zh-CN" altLang="en-US" dirty="0"/>
                  <a:t>有一个这样的做法：对于每个</a:t>
                </a:r>
                <a14:m>
                  <m:oMath xmlns:m="http://schemas.openxmlformats.org/officeDocument/2006/math">
                    <m:r>
                      <a:rPr lang="en-US" altLang="zh-CN" b="0" i="1" smtClean="0">
                        <a:latin typeface="Cambria Math" panose="02040503050406030204" pitchFamily="18" charset="0"/>
                      </a:rPr>
                      <m:t>𝑣</m:t>
                    </m:r>
                  </m:oMath>
                </a14:m>
                <a:r>
                  <a:rPr lang="zh-CN" altLang="en-US" dirty="0"/>
                  <a:t>，将</a:t>
                </a:r>
                <a14:m>
                  <m:oMath xmlns:m="http://schemas.openxmlformats.org/officeDocument/2006/math">
                    <m:r>
                      <a:rPr lang="en-US" altLang="zh-CN" b="0" i="1" smtClean="0">
                        <a:latin typeface="Cambria Math" panose="02040503050406030204" pitchFamily="18" charset="0"/>
                      </a:rPr>
                      <m:t>𝑣</m:t>
                    </m:r>
                  </m:oMath>
                </a14:m>
                <a:r>
                  <a:rPr lang="zh-CN" altLang="en-US" dirty="0"/>
                  <a:t>到跟路径上的点的“点权”增加</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𝑆</m:t>
                        </m:r>
                      </m:num>
                      <m:den>
                        <m:r>
                          <a:rPr lang="en-US" altLang="zh-CN" b="0" i="1" smtClean="0">
                            <a:latin typeface="Cambria Math" panose="02040503050406030204" pitchFamily="18" charset="0"/>
                          </a:rPr>
                          <m:t>𝑙𝑒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𝑣</m:t>
                            </m:r>
                          </m:sub>
                        </m:sSub>
                      </m:den>
                    </m:f>
                  </m:oMath>
                </a14:m>
                <a:r>
                  <a:rPr lang="zh-CN" altLang="en-US" dirty="0"/>
                  <a:t>，这样，如果我们计算出</a:t>
                </a:r>
                <a14:m>
                  <m:oMath xmlns:m="http://schemas.openxmlformats.org/officeDocument/2006/math">
                    <m:r>
                      <a:rPr lang="en-US" altLang="zh-CN" b="0" i="1" smtClean="0">
                        <a:latin typeface="Cambria Math" panose="02040503050406030204" pitchFamily="18" charset="0"/>
                      </a:rPr>
                      <m:t>𝑢</m:t>
                    </m:r>
                  </m:oMath>
                </a14:m>
                <a:r>
                  <a:rPr lang="zh-CN" altLang="en-US" dirty="0"/>
                  <a:t>到根的路径上的点权之和，我们恰好就可以得到</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𝑆</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𝑑𝑒</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𝑙𝑐𝑎</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e>
                                </m:d>
                              </m:sub>
                            </m:sSub>
                          </m:num>
                          <m:den>
                            <m:r>
                              <a:rPr lang="en-US" altLang="zh-CN" i="1">
                                <a:latin typeface="Cambria Math" panose="02040503050406030204" pitchFamily="18" charset="0"/>
                              </a:rPr>
                              <m:t>𝑙𝑒</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𝑣</m:t>
                                </m:r>
                              </m:sub>
                            </m:sSub>
                          </m:den>
                        </m:f>
                      </m:e>
                    </m:nary>
                  </m:oMath>
                </a14:m>
                <a:r>
                  <a:rPr lang="zh-CN" altLang="en-US" dirty="0"/>
                  <a:t>。这玩意可以直接树剖</a:t>
                </a:r>
                <a:r>
                  <a:rPr lang="en-US" altLang="zh-CN" dirty="0"/>
                  <a:t>+</a:t>
                </a:r>
                <a:r>
                  <a:rPr lang="zh-CN" altLang="en-US" dirty="0"/>
                  <a:t>线段树维护。</a:t>
                </a:r>
                <a:endParaRPr lang="en-US" altLang="zh-CN" dirty="0"/>
              </a:p>
              <a:p>
                <a:r>
                  <a:rPr lang="zh-CN" altLang="en-US" dirty="0"/>
                  <a:t>于是，加入一个点时，我们就可以计算出这个点的贡献。删去这个点时同理。</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CBB93CA-7D3A-4856-996A-CECD66FFB6B6}"/>
                  </a:ext>
                </a:extLst>
              </p:cNvPr>
              <p:cNvSpPr>
                <a:spLocks noGrp="1" noRot="1" noChangeAspect="1" noMove="1" noResize="1" noEditPoints="1" noAdjustHandles="1" noChangeArrowheads="1" noChangeShapeType="1" noTextEdit="1"/>
              </p:cNvSpPr>
              <p:nvPr>
                <p:ph idx="1"/>
              </p:nvPr>
            </p:nvSpPr>
            <p:spPr>
              <a:blipFill>
                <a:blip r:embed="rId3"/>
                <a:stretch>
                  <a:fillRect l="-1043" t="-252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1448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49176-BDCD-40E0-B36E-CA317C6CA67F}"/>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71A7E5E-F2AD-45FD-8362-D10FCE5BFF2E}"/>
                  </a:ext>
                </a:extLst>
              </p:cNvPr>
              <p:cNvSpPr>
                <a:spLocks noGrp="1"/>
              </p:cNvSpPr>
              <p:nvPr>
                <p:ph idx="1"/>
              </p:nvPr>
            </p:nvSpPr>
            <p:spPr/>
            <p:txBody>
              <a:bodyPr/>
              <a:lstStyle/>
              <a:p>
                <a:r>
                  <a:rPr lang="zh-CN" altLang="en-US" dirty="0"/>
                  <a:t>分几种情况讨论一下：</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𝑑𝑏</m:t>
                    </m:r>
                    <m:r>
                      <a:rPr lang="en-US" altLang="zh-CN" b="0" i="1" smtClean="0">
                        <a:latin typeface="Cambria Math" panose="02040503050406030204" pitchFamily="18" charset="0"/>
                      </a:rPr>
                      <m:t>≤2</m:t>
                    </m:r>
                    <m:r>
                      <a:rPr lang="en-US" altLang="zh-CN" b="0" i="1" smtClean="0">
                        <a:latin typeface="Cambria Math" panose="02040503050406030204" pitchFamily="18" charset="0"/>
                      </a:rPr>
                      <m:t>𝑑𝑎</m:t>
                    </m:r>
                  </m:oMath>
                </a14:m>
                <a:r>
                  <a:rPr lang="zh-CN" altLang="en-US" dirty="0"/>
                  <a:t>，那么</a:t>
                </a:r>
                <a:r>
                  <a:rPr lang="en-US" altLang="zh-CN" dirty="0"/>
                  <a:t>Alice</a:t>
                </a:r>
                <a:r>
                  <a:rPr lang="zh-CN" altLang="en-US" dirty="0"/>
                  <a:t>肯定会获胜：</a:t>
                </a:r>
                <a:r>
                  <a:rPr lang="en-US" altLang="zh-CN" dirty="0"/>
                  <a:t>Alice</a:t>
                </a:r>
                <a:r>
                  <a:rPr lang="zh-CN" altLang="en-US" dirty="0"/>
                  <a:t>每步都朝</a:t>
                </a:r>
                <a:r>
                  <a:rPr lang="en-US" altLang="zh-CN" dirty="0"/>
                  <a:t>Bob</a:t>
                </a:r>
                <a:r>
                  <a:rPr lang="zh-CN" altLang="en-US" dirty="0"/>
                  <a:t>移动</a:t>
                </a:r>
                <a:r>
                  <a:rPr lang="en-US" altLang="zh-CN" dirty="0"/>
                  <a:t>1</a:t>
                </a:r>
                <a:r>
                  <a:rPr lang="zh-CN" altLang="en-US" dirty="0"/>
                  <a:t>步，如果</a:t>
                </a:r>
                <a:r>
                  <a:rPr lang="en-US" altLang="zh-CN" dirty="0"/>
                  <a:t>Bob</a:t>
                </a:r>
                <a:r>
                  <a:rPr lang="zh-CN" altLang="en-US" dirty="0"/>
                  <a:t>出现在攻击范围内则直接过去。显然</a:t>
                </a:r>
                <a:r>
                  <a:rPr lang="en-US" altLang="zh-CN" dirty="0"/>
                  <a:t>Bob</a:t>
                </a:r>
                <a:r>
                  <a:rPr lang="zh-CN" altLang="en-US" dirty="0"/>
                  <a:t>无论如何都没法跨过</a:t>
                </a:r>
                <a:r>
                  <a:rPr lang="en-US" altLang="zh-CN" dirty="0"/>
                  <a:t>Alice</a:t>
                </a:r>
                <a:r>
                  <a:rPr lang="zh-CN" altLang="en-US" dirty="0"/>
                  <a:t>。</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𝑑𝑖𝑠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𝑑𝑎</m:t>
                    </m:r>
                  </m:oMath>
                </a14:m>
                <a:r>
                  <a:rPr lang="zh-CN" altLang="en-US" dirty="0"/>
                  <a:t>，则</a:t>
                </a:r>
                <a:r>
                  <a:rPr lang="en-US" altLang="zh-CN" dirty="0"/>
                  <a:t>Alice</a:t>
                </a:r>
                <a:r>
                  <a:rPr lang="zh-CN" altLang="en-US" dirty="0"/>
                  <a:t>获胜，因为第一步就可以抓住</a:t>
                </a:r>
                <a:r>
                  <a:rPr lang="en-US" altLang="zh-CN" dirty="0"/>
                  <a:t>Bob</a:t>
                </a:r>
                <a:r>
                  <a:rPr lang="zh-CN" altLang="en-US" dirty="0"/>
                  <a:t>。</a:t>
                </a:r>
              </a:p>
            </p:txBody>
          </p:sp>
        </mc:Choice>
        <mc:Fallback xmlns="">
          <p:sp>
            <p:nvSpPr>
              <p:cNvPr id="3" name="内容占位符 2">
                <a:extLst>
                  <a:ext uri="{FF2B5EF4-FFF2-40B4-BE49-F238E27FC236}">
                    <a16:creationId xmlns:a16="http://schemas.microsoft.com/office/drawing/2014/main" id="{E71A7E5E-F2AD-45FD-8362-D10FCE5BFF2E}"/>
                  </a:ext>
                </a:extLst>
              </p:cNvPr>
              <p:cNvSpPr>
                <a:spLocks noGrp="1" noRot="1" noChangeAspect="1" noMove="1" noResize="1" noEditPoints="1" noAdjustHandles="1" noChangeArrowheads="1" noChangeShapeType="1" noTextEdit="1"/>
              </p:cNvSpPr>
              <p:nvPr>
                <p:ph idx="1"/>
              </p:nvPr>
            </p:nvSpPr>
            <p:spPr>
              <a:blipFill>
                <a:blip r:embed="rId2"/>
                <a:stretch>
                  <a:fillRect l="-1043" t="-2521" r="-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1152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CFBBB-815A-46CA-8C28-5F1D7BE8F695}"/>
              </a:ext>
            </a:extLst>
          </p:cNvPr>
          <p:cNvSpPr>
            <a:spLocks noGrp="1"/>
          </p:cNvSpPr>
          <p:nvPr>
            <p:ph type="title"/>
          </p:nvPr>
        </p:nvSpPr>
        <p:spPr/>
        <p:txBody>
          <a:bodyPr/>
          <a:lstStyle/>
          <a:p>
            <a:r>
              <a:rPr lang="en-US" altLang="zh-CN" dirty="0"/>
              <a:t>CF1254D Tree Queries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7E6083-2C6B-4A2D-91C1-D263C211B91C}"/>
                  </a:ext>
                </a:extLst>
              </p:cNvPr>
              <p:cNvSpPr>
                <a:spLocks noGrp="1"/>
              </p:cNvSpPr>
              <p:nvPr>
                <p:ph idx="1"/>
              </p:nvPr>
            </p:nvSpPr>
            <p:spPr/>
            <p:txBody>
              <a:bodyPr/>
              <a:lstStyle/>
              <a:p>
                <a:r>
                  <a:rPr lang="zh-CN" altLang="en-US" dirty="0"/>
                  <a:t>给你一棵</a:t>
                </a:r>
                <a14:m>
                  <m:oMath xmlns:m="http://schemas.openxmlformats.org/officeDocument/2006/math">
                    <m:r>
                      <a:rPr lang="en-US" altLang="zh-CN" b="0" i="1" smtClean="0">
                        <a:latin typeface="Cambria Math" panose="02040503050406030204" pitchFamily="18" charset="0"/>
                      </a:rPr>
                      <m:t>𝑛</m:t>
                    </m:r>
                  </m:oMath>
                </a14:m>
                <a:r>
                  <a:rPr lang="zh-CN" altLang="en-US" dirty="0"/>
                  <a:t>个点的树，每个点初始点权都是</a:t>
                </a:r>
                <a:r>
                  <a:rPr lang="en-US" altLang="zh-CN" dirty="0"/>
                  <a:t>0</a:t>
                </a:r>
                <a:r>
                  <a:rPr lang="zh-CN" altLang="en-US" dirty="0"/>
                  <a:t>。</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𝑞</m:t>
                    </m:r>
                  </m:oMath>
                </a14:m>
                <a:r>
                  <a:rPr lang="zh-CN" altLang="en-US" dirty="0"/>
                  <a:t>次操作，操作有两种：</a:t>
                </a:r>
                <a:endParaRPr lang="en-US" altLang="zh-CN" dirty="0"/>
              </a:p>
              <a:p>
                <a:r>
                  <a:rPr lang="en-US" altLang="zh-CN" dirty="0"/>
                  <a:t>1</a:t>
                </a:r>
                <a:r>
                  <a:rPr lang="zh-CN" altLang="en-US" dirty="0"/>
                  <a:t>：给出一个节点</a:t>
                </a:r>
                <a14:m>
                  <m:oMath xmlns:m="http://schemas.openxmlformats.org/officeDocument/2006/math">
                    <m:r>
                      <a:rPr lang="en-US" altLang="zh-CN" b="0" i="1" smtClean="0">
                        <a:latin typeface="Cambria Math" panose="02040503050406030204" pitchFamily="18" charset="0"/>
                      </a:rPr>
                      <m:t>𝑣</m:t>
                    </m:r>
                  </m:oMath>
                </a14:m>
                <a:r>
                  <a:rPr lang="zh-CN" altLang="en-US" dirty="0"/>
                  <a:t>和节点</a:t>
                </a:r>
                <a14:m>
                  <m:oMath xmlns:m="http://schemas.openxmlformats.org/officeDocument/2006/math">
                    <m:r>
                      <a:rPr lang="en-US" altLang="zh-CN" b="0" i="1" smtClean="0">
                        <a:latin typeface="Cambria Math" panose="02040503050406030204" pitchFamily="18" charset="0"/>
                      </a:rPr>
                      <m:t>𝑑</m:t>
                    </m:r>
                  </m:oMath>
                </a14:m>
                <a:r>
                  <a:rPr lang="zh-CN" altLang="en-US" dirty="0"/>
                  <a:t>，然后随机选择一个节点</a:t>
                </a:r>
                <a14:m>
                  <m:oMath xmlns:m="http://schemas.openxmlformats.org/officeDocument/2006/math">
                    <m:r>
                      <a:rPr lang="en-US" altLang="zh-CN" b="0" i="1" smtClean="0">
                        <a:latin typeface="Cambria Math" panose="02040503050406030204" pitchFamily="18" charset="0"/>
                      </a:rPr>
                      <m:t>𝑟</m:t>
                    </m:r>
                  </m:oMath>
                </a14:m>
                <a:r>
                  <a:rPr lang="zh-CN" altLang="en-US" dirty="0"/>
                  <a:t>。此时对于所有的点</a:t>
                </a:r>
                <a14:m>
                  <m:oMath xmlns:m="http://schemas.openxmlformats.org/officeDocument/2006/math">
                    <m:r>
                      <a:rPr lang="en-US" altLang="zh-CN" b="0" i="1" smtClean="0">
                        <a:latin typeface="Cambria Math" panose="02040503050406030204" pitchFamily="18" charset="0"/>
                      </a:rPr>
                      <m:t>𝑢</m:t>
                    </m:r>
                  </m:oMath>
                </a14:m>
                <a:r>
                  <a:rPr lang="zh-CN" altLang="en-US" dirty="0"/>
                  <a:t>，若</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𝑟</m:t>
                    </m:r>
                  </m:oMath>
                </a14:m>
                <a:r>
                  <a:rPr lang="zh-CN" altLang="en-US" dirty="0"/>
                  <a:t>的路径经过</a:t>
                </a:r>
                <a14:m>
                  <m:oMath xmlns:m="http://schemas.openxmlformats.org/officeDocument/2006/math">
                    <m:r>
                      <a:rPr lang="en-US" altLang="zh-CN" b="0" i="1" smtClean="0">
                        <a:latin typeface="Cambria Math" panose="02040503050406030204" pitchFamily="18" charset="0"/>
                      </a:rPr>
                      <m:t>𝑣</m:t>
                    </m:r>
                  </m:oMath>
                </a14:m>
                <a:r>
                  <a:rPr lang="zh-CN" altLang="en-US" dirty="0"/>
                  <a:t>，则</a:t>
                </a:r>
                <a14:m>
                  <m:oMath xmlns:m="http://schemas.openxmlformats.org/officeDocument/2006/math">
                    <m:r>
                      <a:rPr lang="en-US" altLang="zh-CN" b="0" i="1" smtClean="0">
                        <a:latin typeface="Cambria Math" panose="02040503050406030204" pitchFamily="18" charset="0"/>
                      </a:rPr>
                      <m:t>𝑢</m:t>
                    </m:r>
                  </m:oMath>
                </a14:m>
                <a:r>
                  <a:rPr lang="zh-CN" altLang="en-US" dirty="0"/>
                  <a:t>的权值会增加</a:t>
                </a:r>
                <a14:m>
                  <m:oMath xmlns:m="http://schemas.openxmlformats.org/officeDocument/2006/math">
                    <m:r>
                      <a:rPr lang="en-US" altLang="zh-CN" b="0" i="1" smtClean="0">
                        <a:latin typeface="Cambria Math" panose="02040503050406030204" pitchFamily="18" charset="0"/>
                      </a:rPr>
                      <m:t>𝑑</m:t>
                    </m:r>
                  </m:oMath>
                </a14:m>
                <a:r>
                  <a:rPr lang="zh-CN" altLang="en-US" dirty="0"/>
                  <a:t>。</a:t>
                </a:r>
                <a:endParaRPr lang="en-US" altLang="zh-CN" dirty="0"/>
              </a:p>
              <a:p>
                <a:r>
                  <a:rPr lang="en-US" altLang="zh-CN" dirty="0"/>
                  <a:t>2</a:t>
                </a:r>
                <a:r>
                  <a:rPr lang="zh-CN" altLang="en-US" dirty="0"/>
                  <a:t>：询问某个点的期望权值。</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≤150000</m:t>
                    </m:r>
                  </m:oMath>
                </a14:m>
                <a:endParaRPr lang="zh-CN" altLang="en-US" dirty="0"/>
              </a:p>
            </p:txBody>
          </p:sp>
        </mc:Choice>
        <mc:Fallback xmlns="">
          <p:sp>
            <p:nvSpPr>
              <p:cNvPr id="3" name="内容占位符 2">
                <a:extLst>
                  <a:ext uri="{FF2B5EF4-FFF2-40B4-BE49-F238E27FC236}">
                    <a16:creationId xmlns:a16="http://schemas.microsoft.com/office/drawing/2014/main" id="{967E6083-2C6B-4A2D-91C1-D263C211B91C}"/>
                  </a:ext>
                </a:extLst>
              </p:cNvPr>
              <p:cNvSpPr>
                <a:spLocks noGrp="1" noRot="1" noChangeAspect="1" noMove="1" noResize="1" noEditPoints="1" noAdjustHandles="1" noChangeArrowheads="1" noChangeShapeType="1" noTextEdit="1"/>
              </p:cNvSpPr>
              <p:nvPr>
                <p:ph idx="1"/>
              </p:nvPr>
            </p:nvSpPr>
            <p:spPr>
              <a:blipFill>
                <a:blip r:embed="rId3"/>
                <a:stretch>
                  <a:fillRect l="-1043" t="-238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7629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6475B-EC49-42CA-BA1E-8B283A4CB47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A711F13-A499-46B0-81B1-C53A681EA091}"/>
                  </a:ext>
                </a:extLst>
              </p:cNvPr>
              <p:cNvSpPr>
                <a:spLocks noGrp="1"/>
              </p:cNvSpPr>
              <p:nvPr>
                <p:ph idx="1"/>
              </p:nvPr>
            </p:nvSpPr>
            <p:spPr/>
            <p:txBody>
              <a:bodyPr/>
              <a:lstStyle/>
              <a:p>
                <a:r>
                  <a:rPr lang="zh-CN" altLang="en-US" dirty="0"/>
                  <a:t>我们考虑</a:t>
                </a:r>
                <a:r>
                  <a:rPr lang="en-US" altLang="zh-CN" dirty="0"/>
                  <a:t>1</a:t>
                </a:r>
                <a:r>
                  <a:rPr lang="zh-CN" altLang="en-US" dirty="0"/>
                  <a:t>操作</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a14:m>
                <a:r>
                  <a:rPr lang="zh-CN" altLang="en-US" dirty="0"/>
                  <a:t>会产生什么效果。</a:t>
                </a:r>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𝑣</m:t>
                    </m:r>
                  </m:oMath>
                </a14:m>
                <a:r>
                  <a:rPr lang="zh-CN" altLang="en-US" dirty="0"/>
                  <a:t>自己，贡献一定是</a:t>
                </a:r>
                <a14:m>
                  <m:oMath xmlns:m="http://schemas.openxmlformats.org/officeDocument/2006/math">
                    <m:r>
                      <a:rPr lang="en-US" altLang="zh-CN" b="0" i="1" smtClean="0">
                        <a:latin typeface="Cambria Math" panose="02040503050406030204" pitchFamily="18" charset="0"/>
                      </a:rPr>
                      <m:t>𝑑</m:t>
                    </m:r>
                  </m:oMath>
                </a14:m>
                <a:r>
                  <a:rPr lang="zh-CN" altLang="en-US" dirty="0"/>
                  <a:t>；</a:t>
                </a:r>
                <a:endParaRPr lang="en-US" altLang="zh-CN" dirty="0"/>
              </a:p>
              <a:p>
                <a:r>
                  <a:rPr lang="zh-CN" altLang="en-US" dirty="0"/>
                  <a:t>对于不在</a:t>
                </a:r>
                <a14:m>
                  <m:oMath xmlns:m="http://schemas.openxmlformats.org/officeDocument/2006/math">
                    <m:r>
                      <a:rPr lang="en-US" altLang="zh-CN" b="0" i="1" smtClean="0">
                        <a:latin typeface="Cambria Math" panose="02040503050406030204" pitchFamily="18" charset="0"/>
                      </a:rPr>
                      <m:t>𝑣</m:t>
                    </m:r>
                  </m:oMath>
                </a14:m>
                <a:r>
                  <a:rPr lang="zh-CN" altLang="en-US" dirty="0"/>
                  <a:t>子树内的点，权值期望会增加</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𝑣</m:t>
                            </m:r>
                          </m:sub>
                        </m:sSub>
                      </m:num>
                      <m:den>
                        <m:r>
                          <a:rPr lang="en-US" altLang="zh-CN" b="0" i="1" smtClean="0">
                            <a:latin typeface="Cambria Math" panose="02040503050406030204" pitchFamily="18" charset="0"/>
                          </a:rPr>
                          <m:t>𝑛</m:t>
                        </m:r>
                      </m:den>
                    </m:f>
                  </m:oMath>
                </a14:m>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𝑣</m:t>
                    </m:r>
                  </m:oMath>
                </a14:m>
                <a:r>
                  <a:rPr lang="zh-CN" altLang="en-US" dirty="0"/>
                  <a:t>子树内的某个点，假设它在</a:t>
                </a:r>
                <a14:m>
                  <m:oMath xmlns:m="http://schemas.openxmlformats.org/officeDocument/2006/math">
                    <m:r>
                      <a:rPr lang="en-US" altLang="zh-CN" b="0" i="1" smtClean="0">
                        <a:latin typeface="Cambria Math" panose="02040503050406030204" pitchFamily="18" charset="0"/>
                      </a:rPr>
                      <m:t>𝑣</m:t>
                    </m:r>
                  </m:oMath>
                </a14:m>
                <a:r>
                  <a:rPr lang="zh-CN" altLang="en-US" dirty="0"/>
                  <a:t>的某个儿子</a:t>
                </a:r>
                <a14:m>
                  <m:oMath xmlns:m="http://schemas.openxmlformats.org/officeDocument/2006/math">
                    <m:r>
                      <a:rPr lang="en-US" altLang="zh-CN" b="0" i="1" smtClean="0">
                        <a:latin typeface="Cambria Math" panose="02040503050406030204" pitchFamily="18" charset="0"/>
                      </a:rPr>
                      <m:t>𝑐</m:t>
                    </m:r>
                  </m:oMath>
                </a14:m>
                <a:r>
                  <a:rPr lang="zh-CN" altLang="en-US" dirty="0"/>
                  <a:t>的子树内，则权值期望增加</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𝑐</m:t>
                            </m:r>
                          </m:sub>
                        </m:sSub>
                      </m:num>
                      <m:den>
                        <m:r>
                          <a:rPr lang="en-US" altLang="zh-CN" b="0" i="1" smtClean="0">
                            <a:latin typeface="Cambria Math" panose="02040503050406030204" pitchFamily="18" charset="0"/>
                          </a:rPr>
                          <m:t>𝑛</m:t>
                        </m:r>
                      </m:den>
                    </m:f>
                  </m:oMath>
                </a14:m>
                <a:r>
                  <a:rPr lang="zh-CN" altLang="en-US" dirty="0"/>
                  <a:t>。</a:t>
                </a:r>
                <a:endParaRPr lang="en-US" altLang="zh-CN" dirty="0"/>
              </a:p>
              <a:p>
                <a:endParaRPr lang="en-US" altLang="zh-CN" dirty="0"/>
              </a:p>
              <a:p>
                <a:r>
                  <a:rPr lang="zh-CN" altLang="en-US" dirty="0"/>
                  <a:t>第一种直接开数组记一下，第二种求出树的</a:t>
                </a:r>
                <a:r>
                  <a:rPr lang="en-US" altLang="zh-CN" dirty="0" err="1"/>
                  <a:t>dfs</a:t>
                </a:r>
                <a:r>
                  <a:rPr lang="zh-CN" altLang="en-US" dirty="0"/>
                  <a:t>序之后直接在树状数组</a:t>
                </a:r>
                <a:r>
                  <a:rPr lang="en-US" altLang="zh-CN" dirty="0"/>
                  <a:t>/</a:t>
                </a:r>
                <a:r>
                  <a:rPr lang="zh-CN" altLang="en-US" dirty="0"/>
                  <a:t>线段树上区间加；问题就是如何解决第三种</a:t>
                </a:r>
              </a:p>
            </p:txBody>
          </p:sp>
        </mc:Choice>
        <mc:Fallback xmlns="">
          <p:sp>
            <p:nvSpPr>
              <p:cNvPr id="3" name="内容占位符 2">
                <a:extLst>
                  <a:ext uri="{FF2B5EF4-FFF2-40B4-BE49-F238E27FC236}">
                    <a16:creationId xmlns:a16="http://schemas.microsoft.com/office/drawing/2014/main" id="{DA711F13-A499-46B0-81B1-C53A681EA091}"/>
                  </a:ext>
                </a:extLst>
              </p:cNvPr>
              <p:cNvSpPr>
                <a:spLocks noGrp="1" noRot="1" noChangeAspect="1" noMove="1" noResize="1" noEditPoints="1" noAdjustHandles="1" noChangeArrowheads="1" noChangeShapeType="1" noTextEdit="1"/>
              </p:cNvSpPr>
              <p:nvPr>
                <p:ph idx="1"/>
              </p:nvPr>
            </p:nvSpPr>
            <p:spPr>
              <a:blipFill>
                <a:blip r:embed="rId3"/>
                <a:stretch>
                  <a:fillRect l="-1043" t="-2381" r="-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2758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ADB52-916E-4DE8-AC6E-D20B948AABA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A7CC60-F9D0-4259-9A42-093DB52B546D}"/>
                  </a:ext>
                </a:extLst>
              </p:cNvPr>
              <p:cNvSpPr>
                <a:spLocks noGrp="1"/>
              </p:cNvSpPr>
              <p:nvPr>
                <p:ph idx="1"/>
              </p:nvPr>
            </p:nvSpPr>
            <p:spPr/>
            <p:txBody>
              <a:bodyPr/>
              <a:lstStyle/>
              <a:p>
                <a:r>
                  <a:rPr lang="zh-CN" altLang="en-US" dirty="0"/>
                  <a:t>对于一个点</a:t>
                </a:r>
                <a14:m>
                  <m:oMath xmlns:m="http://schemas.openxmlformats.org/officeDocument/2006/math">
                    <m:r>
                      <a:rPr lang="en-US" altLang="zh-CN" b="0" i="1" smtClean="0">
                        <a:latin typeface="Cambria Math" panose="02040503050406030204" pitchFamily="18" charset="0"/>
                      </a:rPr>
                      <m:t>𝑢</m:t>
                    </m:r>
                  </m:oMath>
                </a14:m>
                <a:r>
                  <a:rPr lang="zh-CN" altLang="en-US" dirty="0"/>
                  <a:t>，我们可以记录</a:t>
                </a:r>
                <a14:m>
                  <m:oMath xmlns:m="http://schemas.openxmlformats.org/officeDocument/2006/math">
                    <m:r>
                      <a:rPr lang="en-US" altLang="zh-CN" b="0" i="1" smtClean="0">
                        <a:latin typeface="Cambria Math" panose="02040503050406030204" pitchFamily="18" charset="0"/>
                      </a:rPr>
                      <m:t>𝑛𝑢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𝑢</m:t>
                        </m:r>
                      </m:sub>
                    </m:sSub>
                  </m:oMath>
                </a14:m>
                <a:r>
                  <a:rPr lang="zh-CN" altLang="en-US" dirty="0"/>
                  <a:t>代表</a:t>
                </a:r>
                <a14:m>
                  <m:oMath xmlns:m="http://schemas.openxmlformats.org/officeDocument/2006/math">
                    <m:r>
                      <a:rPr lang="en-US" altLang="zh-CN" b="0" i="1" dirty="0" smtClean="0">
                        <a:latin typeface="Cambria Math" panose="02040503050406030204" pitchFamily="18" charset="0"/>
                      </a:rPr>
                      <m:t>𝑢</m:t>
                    </m:r>
                  </m:oMath>
                </a14:m>
                <a:r>
                  <a:rPr lang="zh-CN" altLang="en-US" dirty="0"/>
                  <a:t>这个位置进行的操作，</a:t>
                </a:r>
                <a14:m>
                  <m:oMath xmlns:m="http://schemas.openxmlformats.org/officeDocument/2006/math">
                    <m:r>
                      <a:rPr lang="en-US" altLang="zh-CN" b="0" i="1" smtClean="0">
                        <a:latin typeface="Cambria Math" panose="02040503050406030204" pitchFamily="18" charset="0"/>
                      </a:rPr>
                      <m:t>𝑑</m:t>
                    </m:r>
                  </m:oMath>
                </a14:m>
                <a:r>
                  <a:rPr lang="zh-CN" altLang="en-US" dirty="0"/>
                  <a:t>的和是多少。</a:t>
                </a:r>
                <a:endParaRPr lang="en-US" altLang="zh-CN" dirty="0"/>
              </a:p>
              <a:p>
                <a:r>
                  <a:rPr lang="zh-CN" altLang="en-US" dirty="0"/>
                  <a:t>我们先进行树链剖分，对于一个点，操作它的时候，我们对它重儿子对应的区间进行区间加；而询问一个点的时候，我们可以跳重链，然后计算轻边对应的祖先节点对它的贡献。</a:t>
                </a:r>
                <a:endParaRPr lang="en-US" altLang="zh-CN" dirty="0"/>
              </a:p>
              <a:p>
                <a:endParaRPr lang="en-US" altLang="zh-CN" dirty="0"/>
              </a:p>
              <a:p>
                <a:r>
                  <a:rPr lang="zh-CN" altLang="en-US" dirty="0"/>
                  <a:t>由于轻边个数只有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r>
                  <a:rPr lang="zh-CN" altLang="en-US" dirty="0"/>
                  <a:t>个，所以复杂度是对的。</a:t>
                </a:r>
              </a:p>
            </p:txBody>
          </p:sp>
        </mc:Choice>
        <mc:Fallback xmlns="">
          <p:sp>
            <p:nvSpPr>
              <p:cNvPr id="3" name="内容占位符 2">
                <a:extLst>
                  <a:ext uri="{FF2B5EF4-FFF2-40B4-BE49-F238E27FC236}">
                    <a16:creationId xmlns:a16="http://schemas.microsoft.com/office/drawing/2014/main" id="{7CA7CC60-F9D0-4259-9A42-093DB52B54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95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A0B41-2F48-4A92-8B16-D406A76902EE}"/>
              </a:ext>
            </a:extLst>
          </p:cNvPr>
          <p:cNvSpPr>
            <a:spLocks noGrp="1"/>
          </p:cNvSpPr>
          <p:nvPr>
            <p:ph type="title"/>
          </p:nvPr>
        </p:nvSpPr>
        <p:spPr/>
        <p:txBody>
          <a:bodyPr/>
          <a:lstStyle/>
          <a:p>
            <a:r>
              <a:rPr lang="en-US" altLang="zh-CN" dirty="0"/>
              <a:t>CF1223F Stack Exterminable Arrays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CA5729-039C-4CB7-8C5F-6BFBF5FC5C1C}"/>
                  </a:ext>
                </a:extLst>
              </p:cNvPr>
              <p:cNvSpPr>
                <a:spLocks noGrp="1"/>
              </p:cNvSpPr>
              <p:nvPr>
                <p:ph idx="1"/>
              </p:nvPr>
            </p:nvSpPr>
            <p:spPr/>
            <p:txBody>
              <a:bodyPr/>
              <a:lstStyle/>
              <a:p>
                <a:r>
                  <a:rPr lang="zh-CN" altLang="en-US" dirty="0"/>
                  <a:t>对于一个数组</a:t>
                </a:r>
                <a14:m>
                  <m:oMath xmlns:m="http://schemas.openxmlformats.org/officeDocument/2006/math">
                    <m:r>
                      <a:rPr lang="en-US" altLang="zh-CN" b="0" i="1" smtClean="0">
                        <a:latin typeface="Cambria Math" panose="02040503050406030204" pitchFamily="18" charset="0"/>
                      </a:rPr>
                      <m:t>𝑎</m:t>
                    </m:r>
                  </m:oMath>
                </a14:m>
                <a:r>
                  <a:rPr lang="zh-CN" altLang="en-US" dirty="0"/>
                  <a:t>，我们进行如下过程：</a:t>
                </a:r>
                <a:endParaRPr lang="en-US" altLang="zh-CN" dirty="0"/>
              </a:p>
              <a:p>
                <a:r>
                  <a:rPr lang="zh-CN" altLang="en-US" dirty="0"/>
                  <a:t>从左往右一个个考虑数字，同时开一个栈。</a:t>
                </a:r>
                <a:endParaRPr lang="en-US" altLang="zh-CN" dirty="0"/>
              </a:p>
              <a:p>
                <a:r>
                  <a:rPr lang="zh-CN" altLang="en-US" dirty="0"/>
                  <a:t>如果当前数字跟栈顶数字相同，就弹栈；否则入栈。</a:t>
                </a:r>
                <a:endParaRPr lang="en-US" altLang="zh-CN" dirty="0"/>
              </a:p>
              <a:p>
                <a:endParaRPr lang="en-US" altLang="zh-CN" dirty="0"/>
              </a:p>
              <a:p>
                <a:r>
                  <a:rPr lang="zh-CN" altLang="en-US" dirty="0"/>
                  <a:t>你需要求出这个数组有多少个连续子段，使得进行上述过程之后最终栈为空。</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69CA5729-039C-4CB7-8C5F-6BFBF5FC5C1C}"/>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9486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D9975-1760-4DF6-9A53-70BE509F4FD7}"/>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569A53-3EF5-414A-9F25-B4CE18F61ED9}"/>
                  </a:ext>
                </a:extLst>
              </p:cNvPr>
              <p:cNvSpPr>
                <a:spLocks noGrp="1"/>
              </p:cNvSpPr>
              <p:nvPr>
                <p:ph idx="1"/>
              </p:nvPr>
            </p:nvSpPr>
            <p:spPr/>
            <p:txBody>
              <a:bodyPr/>
              <a:lstStyle/>
              <a:p>
                <a:r>
                  <a:rPr lang="zh-CN" altLang="en-US" dirty="0"/>
                  <a:t>对于每个</a:t>
                </a:r>
                <a14:m>
                  <m:oMath xmlns:m="http://schemas.openxmlformats.org/officeDocument/2006/math">
                    <m:r>
                      <a:rPr lang="en-US" altLang="zh-CN" b="0" i="1" smtClean="0">
                        <a:latin typeface="Cambria Math" panose="02040503050406030204" pitchFamily="18" charset="0"/>
                      </a:rPr>
                      <m:t>𝑖</m:t>
                    </m:r>
                  </m:oMath>
                </a14:m>
                <a:r>
                  <a:rPr lang="zh-CN" altLang="en-US" dirty="0"/>
                  <a:t>，记</a:t>
                </a:r>
                <a14:m>
                  <m:oMath xmlns:m="http://schemas.openxmlformats.org/officeDocument/2006/math">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t>代表最小的</a:t>
                </a:r>
                <a14:m>
                  <m:oMath xmlns:m="http://schemas.openxmlformats.org/officeDocument/2006/math">
                    <m:r>
                      <a:rPr lang="en-US" altLang="zh-CN" b="0" i="1" smtClean="0">
                        <a:latin typeface="Cambria Math" panose="02040503050406030204" pitchFamily="18" charset="0"/>
                      </a:rPr>
                      <m:t>𝑗</m:t>
                    </m:r>
                  </m:oMath>
                </a14:m>
                <a:r>
                  <a:rPr lang="zh-CN" altLang="en-US" dirty="0"/>
                  <a:t>，使得</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zh-CN" altLang="en-US" dirty="0"/>
                  <a:t>可以这个子段是满足条件的。如果求出这个东西，就可以通过简单的</a:t>
                </a:r>
                <a:r>
                  <a:rPr lang="en-US" altLang="zh-CN" dirty="0" err="1"/>
                  <a:t>dp</a:t>
                </a:r>
                <a:r>
                  <a:rPr lang="zh-CN" altLang="en-US" dirty="0"/>
                  <a:t>求解。</a:t>
                </a:r>
                <a:endParaRPr lang="en-US" altLang="zh-CN" dirty="0"/>
              </a:p>
              <a:p>
                <a:endParaRPr lang="en-US" altLang="zh-CN" dirty="0"/>
              </a:p>
              <a:p>
                <a:r>
                  <a:rPr lang="zh-CN" altLang="en-US" dirty="0"/>
                  <a:t>怎么求这个东西呢？</a:t>
                </a:r>
              </a:p>
            </p:txBody>
          </p:sp>
        </mc:Choice>
        <mc:Fallback xmlns="">
          <p:sp>
            <p:nvSpPr>
              <p:cNvPr id="3" name="内容占位符 2">
                <a:extLst>
                  <a:ext uri="{FF2B5EF4-FFF2-40B4-BE49-F238E27FC236}">
                    <a16:creationId xmlns:a16="http://schemas.microsoft.com/office/drawing/2014/main" id="{5C569A53-3EF5-414A-9F25-B4CE18F61ED9}"/>
                  </a:ext>
                </a:extLst>
              </p:cNvPr>
              <p:cNvSpPr>
                <a:spLocks noGrp="1" noRot="1" noChangeAspect="1" noMove="1" noResize="1" noEditPoints="1" noAdjustHandles="1" noChangeArrowheads="1" noChangeShapeType="1" noTextEdit="1"/>
              </p:cNvSpPr>
              <p:nvPr>
                <p:ph idx="1"/>
              </p:nvPr>
            </p:nvSpPr>
            <p:spPr>
              <a:blipFill>
                <a:blip r:embed="rId3"/>
                <a:stretch>
                  <a:fillRect l="-1043" t="-238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2663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364E0-BF07-4909-BCF3-B7837D55FDC4}"/>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D7F9EFB-D618-4646-95DD-474C52799C7E}"/>
                  </a:ext>
                </a:extLst>
              </p:cNvPr>
              <p:cNvSpPr>
                <a:spLocks noGrp="1"/>
              </p:cNvSpPr>
              <p:nvPr>
                <p:ph idx="1"/>
              </p:nvPr>
            </p:nvSpPr>
            <p:spPr/>
            <p:txBody>
              <a:bodyPr/>
              <a:lstStyle/>
              <a:p>
                <a:r>
                  <a:rPr lang="zh-CN" altLang="en-US" dirty="0"/>
                  <a:t>首先，如果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oMath>
                </a14:m>
                <a:r>
                  <a:rPr lang="zh-CN" altLang="en-US" dirty="0"/>
                  <a:t>，则</a:t>
                </a:r>
                <a14:m>
                  <m:oMath xmlns:m="http://schemas.openxmlformats.org/officeDocument/2006/math">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oMath>
                </a14:m>
                <a:endParaRPr lang="en-US" altLang="zh-CN" dirty="0"/>
              </a:p>
              <a:p>
                <a:r>
                  <a:rPr lang="zh-CN" altLang="en-US" dirty="0"/>
                  <a:t>否则，我们发现</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e>
                    </m:d>
                  </m:oMath>
                </a14:m>
                <a:r>
                  <a:rPr lang="zh-CN" altLang="en-US" dirty="0"/>
                  <a:t>是一个满足条件的子段。如果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sub>
                    </m:sSub>
                  </m:oMath>
                </a14:m>
                <a:r>
                  <a:rPr lang="zh-CN" altLang="en-US" dirty="0"/>
                  <a:t>，则</a:t>
                </a:r>
                <a14:m>
                  <m:oMath xmlns:m="http://schemas.openxmlformats.org/officeDocument/2006/math">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oMath>
                </a14:m>
                <a:endParaRPr lang="en-US" altLang="zh-CN" dirty="0"/>
              </a:p>
              <a:p>
                <a:r>
                  <a:rPr lang="zh-CN" altLang="en-US" dirty="0"/>
                  <a:t>如果这个条件还不满足，我们发现</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sub>
                        </m:sSub>
                      </m:e>
                    </m:d>
                  </m:oMath>
                </a14:m>
                <a:r>
                  <a:rPr lang="zh-CN" altLang="en-US" dirty="0"/>
                  <a:t>也是一个满足条件的子段，我们将它接到后面，再检查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sub>
                        </m:sSub>
                      </m:sub>
                    </m:sSub>
                  </m:oMath>
                </a14:m>
                <a:r>
                  <a:rPr lang="en-US" altLang="zh-CN" dirty="0"/>
                  <a:t>……</a:t>
                </a:r>
              </a:p>
              <a:p>
                <a:r>
                  <a:rPr lang="zh-CN" altLang="en-US" dirty="0"/>
                  <a:t>这是一个正确的思路，但是有点慢。</a:t>
                </a:r>
              </a:p>
            </p:txBody>
          </p:sp>
        </mc:Choice>
        <mc:Fallback xmlns="">
          <p:sp>
            <p:nvSpPr>
              <p:cNvPr id="3" name="内容占位符 2">
                <a:extLst>
                  <a:ext uri="{FF2B5EF4-FFF2-40B4-BE49-F238E27FC236}">
                    <a16:creationId xmlns:a16="http://schemas.microsoft.com/office/drawing/2014/main" id="{8D7F9EFB-D618-4646-95DD-474C52799C7E}"/>
                  </a:ext>
                </a:extLst>
              </p:cNvPr>
              <p:cNvSpPr>
                <a:spLocks noGrp="1" noRot="1" noChangeAspect="1" noMove="1" noResize="1" noEditPoints="1" noAdjustHandles="1" noChangeArrowheads="1" noChangeShapeType="1" noTextEdit="1"/>
              </p:cNvSpPr>
              <p:nvPr>
                <p:ph idx="1"/>
              </p:nvPr>
            </p:nvSpPr>
            <p:spPr>
              <a:blipFill>
                <a:blip r:embed="rId3"/>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330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DD651-0BC7-464A-8538-938E99D0B498}"/>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84A1D6-DE63-44B6-A3D1-3613A01EF7B8}"/>
                  </a:ext>
                </a:extLst>
              </p:cNvPr>
              <p:cNvSpPr>
                <a:spLocks noGrp="1"/>
              </p:cNvSpPr>
              <p:nvPr>
                <p:ph idx="1"/>
              </p:nvPr>
            </p:nvSpPr>
            <p:spPr/>
            <p:txBody>
              <a:bodyPr>
                <a:normAutofit/>
              </a:bodyPr>
              <a:lstStyle/>
              <a:p>
                <a:r>
                  <a:rPr lang="zh-CN" altLang="en-US" dirty="0"/>
                  <a:t>我们记一个</a:t>
                </a:r>
                <a14:m>
                  <m:oMath xmlns:m="http://schemas.openxmlformats.org/officeDocument/2006/math">
                    <m:r>
                      <a:rPr lang="en-US" altLang="zh-CN" b="0" i="1" smtClean="0">
                        <a:latin typeface="Cambria Math" panose="02040503050406030204" pitchFamily="18" charset="0"/>
                      </a:rPr>
                      <m:t>𝑁𝑥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r>
                  <a:rPr lang="zh-CN" altLang="en-US" dirty="0"/>
                  <a:t>，代表最小的</a:t>
                </a:r>
                <a14:m>
                  <m:oMath xmlns:m="http://schemas.openxmlformats.org/officeDocument/2006/math">
                    <m:r>
                      <a:rPr lang="en-US" altLang="zh-CN" b="0" i="1" smtClean="0">
                        <a:latin typeface="Cambria Math" panose="02040503050406030204" pitchFamily="18" charset="0"/>
                      </a:rPr>
                      <m:t>𝑗</m:t>
                    </m:r>
                  </m:oMath>
                </a14:m>
                <a:r>
                  <a:rPr lang="zh-CN" altLang="en-US" dirty="0"/>
                  <a:t>，满足</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zh-CN" altLang="en-US" dirty="0"/>
                  <a:t>满足条件，且</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a:t>。不难发现</a:t>
                </a:r>
                <a14:m>
                  <m:oMath xmlns:m="http://schemas.openxmlformats.org/officeDocument/2006/math">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+1</m:t>
                    </m:r>
                  </m:oMath>
                </a14:m>
                <a:r>
                  <a:rPr lang="zh-CN" altLang="en-US" dirty="0"/>
                  <a:t>。</a:t>
                </a:r>
                <a:endParaRPr lang="en-US" altLang="zh-CN" dirty="0"/>
              </a:p>
              <a:p>
                <a:r>
                  <a:rPr lang="zh-CN" altLang="en-US" dirty="0"/>
                  <a:t>怎么算这玩意呢？容易发现，</a:t>
                </a:r>
                <a14:m>
                  <m:oMath xmlns:m="http://schemas.openxmlformats.org/officeDocument/2006/math">
                    <m:r>
                      <a:rPr lang="en-US" altLang="zh-CN" b="0" i="1" smtClean="0">
                        <a:latin typeface="Cambria Math" panose="02040503050406030204" pitchFamily="18" charset="0"/>
                      </a:rPr>
                      <m:t>𝑁𝑥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𝑥</m:t>
                        </m:r>
                      </m:sub>
                    </m:sSub>
                  </m:oMath>
                </a14:m>
                <a:r>
                  <a:rPr lang="zh-CN" altLang="en-US" dirty="0"/>
                  <a:t>，且</a:t>
                </a:r>
                <a14:m>
                  <m:oMath xmlns:m="http://schemas.openxmlformats.org/officeDocument/2006/math">
                    <m:r>
                      <a:rPr lang="en-US" altLang="zh-CN" b="0" i="1" smtClean="0">
                        <a:latin typeface="Cambria Math" panose="02040503050406030204" pitchFamily="18" charset="0"/>
                      </a:rPr>
                      <m:t>𝑁𝑥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endParaRPr lang="en-US" altLang="zh-CN" dirty="0"/>
              </a:p>
              <a:p>
                <a:r>
                  <a:rPr lang="zh-CN" altLang="en-US" dirty="0"/>
                  <a:t>可以直接用</a:t>
                </a:r>
                <a:r>
                  <a:rPr lang="en-US" altLang="zh-CN" dirty="0"/>
                  <a:t>map</a:t>
                </a:r>
                <a:r>
                  <a:rPr lang="zh-CN" altLang="en-US" dirty="0"/>
                  <a:t>存</a:t>
                </a:r>
                <a14:m>
                  <m:oMath xmlns:m="http://schemas.openxmlformats.org/officeDocument/2006/math">
                    <m:r>
                      <a:rPr lang="en-US" altLang="zh-CN" b="0" i="1" dirty="0" smtClean="0">
                        <a:latin typeface="Cambria Math" panose="02040503050406030204" pitchFamily="18" charset="0"/>
                      </a:rPr>
                      <m:t>𝑁𝑥</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𝑖</m:t>
                        </m:r>
                      </m:sub>
                    </m:sSub>
                  </m:oMath>
                </a14:m>
                <a:r>
                  <a:rPr lang="zh-CN" altLang="en-US" dirty="0"/>
                  <a:t>，然后第一个整体赋值只需要用</a:t>
                </a:r>
                <a:r>
                  <a:rPr lang="en-US" altLang="zh-CN" dirty="0" err="1"/>
                  <a:t>c++</a:t>
                </a:r>
                <a:r>
                  <a:rPr lang="zh-CN" altLang="en-US" dirty="0"/>
                  <a:t>的</a:t>
                </a:r>
                <a:r>
                  <a:rPr lang="en-US" altLang="zh-CN" dirty="0"/>
                  <a:t>swap</a:t>
                </a:r>
                <a:r>
                  <a:rPr lang="zh-CN" altLang="en-US" dirty="0"/>
                  <a:t>交换一下（</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zh-CN" altLang="en-US" dirty="0"/>
                  <a:t>）。</a:t>
                </a:r>
              </a:p>
            </p:txBody>
          </p:sp>
        </mc:Choice>
        <mc:Fallback xmlns="">
          <p:sp>
            <p:nvSpPr>
              <p:cNvPr id="3" name="内容占位符 2">
                <a:extLst>
                  <a:ext uri="{FF2B5EF4-FFF2-40B4-BE49-F238E27FC236}">
                    <a16:creationId xmlns:a16="http://schemas.microsoft.com/office/drawing/2014/main" id="{D684A1D6-DE63-44B6-A3D1-3613A01EF7B8}"/>
                  </a:ext>
                </a:extLst>
              </p:cNvPr>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6988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9167D-CF29-42FF-88A9-89FCAA1FAAB0}"/>
              </a:ext>
            </a:extLst>
          </p:cNvPr>
          <p:cNvSpPr>
            <a:spLocks noGrp="1"/>
          </p:cNvSpPr>
          <p:nvPr>
            <p:ph type="title"/>
          </p:nvPr>
        </p:nvSpPr>
        <p:spPr/>
        <p:txBody>
          <a:bodyPr/>
          <a:lstStyle/>
          <a:p>
            <a:r>
              <a:rPr lang="en-US" altLang="zh-CN" dirty="0"/>
              <a:t>CF1220F Gardener Alex</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4C27D2C-504D-4C06-B4F1-D66BD37396E9}"/>
                  </a:ext>
                </a:extLst>
              </p:cNvPr>
              <p:cNvSpPr>
                <a:spLocks noGrp="1"/>
              </p:cNvSpPr>
              <p:nvPr>
                <p:ph idx="1"/>
              </p:nvPr>
            </p:nvSpPr>
            <p:spPr/>
            <p:txBody>
              <a:bodyPr/>
              <a:lstStyle/>
              <a:p>
                <a:r>
                  <a:rPr lang="zh-CN" altLang="en-US" dirty="0"/>
                  <a:t>对于一个排列</a:t>
                </a:r>
                <a14:m>
                  <m:oMath xmlns:m="http://schemas.openxmlformats.org/officeDocument/2006/math">
                    <m:r>
                      <a:rPr lang="en-US" altLang="zh-CN" b="0" i="1" smtClean="0">
                        <a:latin typeface="Cambria Math" panose="02040503050406030204" pitchFamily="18" charset="0"/>
                      </a:rPr>
                      <m:t>𝑝</m:t>
                    </m:r>
                  </m:oMath>
                </a14:m>
                <a:r>
                  <a:rPr lang="zh-CN" altLang="en-US" dirty="0"/>
                  <a:t>，我们可以构造一棵二叉树：</a:t>
                </a:r>
                <a:endParaRPr lang="en-US" altLang="zh-CN" dirty="0"/>
              </a:p>
              <a:p>
                <a:r>
                  <a:rPr lang="zh-CN" altLang="en-US" dirty="0"/>
                  <a:t>选中最小的数，将其作为根；</a:t>
                </a:r>
                <a:endParaRPr lang="en-US" altLang="zh-CN" dirty="0"/>
              </a:p>
              <a:p>
                <a:r>
                  <a:rPr lang="zh-CN" altLang="en-US" dirty="0"/>
                  <a:t>将排列从这个数分成两部分；左边找到最小的数作为根的左儿子，右边用同样方式找到右儿子，然后分别递归构造。</a:t>
                </a:r>
                <a:endParaRPr lang="en-US" altLang="zh-CN" dirty="0"/>
              </a:p>
              <a:p>
                <a:endParaRPr lang="en-US" altLang="zh-CN" dirty="0"/>
              </a:p>
              <a:p>
                <a:r>
                  <a:rPr lang="zh-CN" altLang="en-US" dirty="0"/>
                  <a:t>你可以对排列进行循环移位，你需要求出，怎么循环移位，才能让树的深度最小。输出最小深度。</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≤200000</m:t>
                    </m:r>
                  </m:oMath>
                </a14:m>
                <a:endParaRPr lang="zh-CN" altLang="en-US" dirty="0"/>
              </a:p>
            </p:txBody>
          </p:sp>
        </mc:Choice>
        <mc:Fallback xmlns="">
          <p:sp>
            <p:nvSpPr>
              <p:cNvPr id="3" name="内容占位符 2">
                <a:extLst>
                  <a:ext uri="{FF2B5EF4-FFF2-40B4-BE49-F238E27FC236}">
                    <a16:creationId xmlns:a16="http://schemas.microsoft.com/office/drawing/2014/main" id="{E4C27D2C-504D-4C06-B4F1-D66BD37396E9}"/>
                  </a:ext>
                </a:extLst>
              </p:cNvPr>
              <p:cNvSpPr>
                <a:spLocks noGrp="1" noRot="1" noChangeAspect="1" noMove="1" noResize="1" noEditPoints="1" noAdjustHandles="1" noChangeArrowheads="1" noChangeShapeType="1" noTextEdit="1"/>
              </p:cNvSpPr>
              <p:nvPr>
                <p:ph idx="1"/>
              </p:nvPr>
            </p:nvSpPr>
            <p:spPr>
              <a:blipFill>
                <a:blip r:embed="rId3"/>
                <a:stretch>
                  <a:fillRect l="-1043" t="-238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6681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4E3C3-1C6A-41BD-8636-9DE432B718FB}"/>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F3982D-CAA7-432B-818B-C0BA847B4AED}"/>
                  </a:ext>
                </a:extLst>
              </p:cNvPr>
              <p:cNvSpPr>
                <a:spLocks noGrp="1"/>
              </p:cNvSpPr>
              <p:nvPr>
                <p:ph idx="1"/>
              </p:nvPr>
            </p:nvSpPr>
            <p:spPr/>
            <p:txBody>
              <a:bodyPr>
                <a:normAutofit/>
              </a:bodyPr>
              <a:lstStyle/>
              <a:p>
                <a:r>
                  <a:rPr lang="zh-CN" altLang="en-US" dirty="0"/>
                  <a:t>首先将</a:t>
                </a:r>
                <a:r>
                  <a:rPr lang="en-US" altLang="zh-CN" dirty="0"/>
                  <a:t>1</a:t>
                </a:r>
                <a:r>
                  <a:rPr lang="zh-CN" altLang="en-US" dirty="0"/>
                  <a:t>单独拿出来，那么树的深度就是左子树深度和右子树深度的较大值。</a:t>
                </a:r>
                <a:r>
                  <a:rPr lang="zh-CN" altLang="en-US" strike="sngStrike" dirty="0"/>
                  <a:t>（这不是废话吗）</a:t>
                </a:r>
                <a:endParaRPr lang="en-US" altLang="zh-CN" strike="sngStrike" dirty="0"/>
              </a:p>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a:t>
                </a:r>
                <a:r>
                  <a:rPr lang="en-US" altLang="zh-CN" dirty="0"/>
                  <a:t>1</a:t>
                </a:r>
                <a:r>
                  <a:rPr lang="zh-CN" altLang="en-US" dirty="0"/>
                  <a:t>右边有</a:t>
                </a:r>
                <a14:m>
                  <m:oMath xmlns:m="http://schemas.openxmlformats.org/officeDocument/2006/math">
                    <m:r>
                      <a:rPr lang="en-US" altLang="zh-CN" b="0" i="1" smtClean="0">
                        <a:latin typeface="Cambria Math" panose="02040503050406030204" pitchFamily="18" charset="0"/>
                      </a:rPr>
                      <m:t>𝑖</m:t>
                    </m:r>
                  </m:oMath>
                </a14:m>
                <a:r>
                  <a:rPr lang="zh-CN" altLang="en-US" dirty="0"/>
                  <a:t>个数的情况下右侧树的深度。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oMath>
                </a14:m>
                <a:r>
                  <a:rPr lang="zh-CN" altLang="en-US" dirty="0"/>
                  <a:t>类似，为左侧。不难发现此时答案为</a:t>
                </a:r>
                <a14:m>
                  <m:oMath xmlns:m="http://schemas.openxmlformats.org/officeDocument/2006/math">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于是我们可以思考如何求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a:t>
                </a:r>
              </a:p>
            </p:txBody>
          </p:sp>
        </mc:Choice>
        <mc:Fallback xmlns="">
          <p:sp>
            <p:nvSpPr>
              <p:cNvPr id="3" name="内容占位符 2">
                <a:extLst>
                  <a:ext uri="{FF2B5EF4-FFF2-40B4-BE49-F238E27FC236}">
                    <a16:creationId xmlns:a16="http://schemas.microsoft.com/office/drawing/2014/main" id="{6BF3982D-CAA7-432B-818B-C0BA847B4AED}"/>
                  </a:ext>
                </a:extLst>
              </p:cNvPr>
              <p:cNvSpPr>
                <a:spLocks noGrp="1" noRot="1" noChangeAspect="1" noMove="1" noResize="1" noEditPoints="1" noAdjustHandles="1" noChangeArrowheads="1" noChangeShapeType="1" noTextEdit="1"/>
              </p:cNvSpPr>
              <p:nvPr>
                <p:ph idx="1"/>
              </p:nvPr>
            </p:nvSpPr>
            <p:spPr>
              <a:blipFill>
                <a:blip r:embed="rId3"/>
                <a:stretch>
                  <a:fillRect l="-1043" t="-252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532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92592-AD20-4492-8E9B-C3713FCA969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44D202-E1FB-4E30-A494-E59A1D2ADCFF}"/>
                  </a:ext>
                </a:extLst>
              </p:cNvPr>
              <p:cNvSpPr>
                <a:spLocks noGrp="1"/>
              </p:cNvSpPr>
              <p:nvPr>
                <p:ph idx="1"/>
              </p:nvPr>
            </p:nvSpPr>
            <p:spPr/>
            <p:txBody>
              <a:bodyPr/>
              <a:lstStyle/>
              <a:p>
                <a:r>
                  <a:rPr lang="zh-CN" altLang="en-US" dirty="0"/>
                  <a:t>假设我们要往已知的序列末尾添加一个数，考虑树的形态该怎么变化。</a:t>
                </a:r>
                <a:endParaRPr lang="en-US" altLang="zh-CN" dirty="0"/>
              </a:p>
              <a:p>
                <a:r>
                  <a:rPr lang="zh-CN" altLang="en-US" dirty="0"/>
                  <a:t>假设这个数是</a:t>
                </a:r>
                <a14:m>
                  <m:oMath xmlns:m="http://schemas.openxmlformats.org/officeDocument/2006/math">
                    <m:r>
                      <a:rPr lang="en-US" altLang="zh-CN" b="0" i="1" smtClean="0">
                        <a:latin typeface="Cambria Math" panose="02040503050406030204" pitchFamily="18" charset="0"/>
                      </a:rPr>
                      <m:t>𝑥</m:t>
                    </m:r>
                  </m:oMath>
                </a14:m>
                <a:r>
                  <a:rPr lang="zh-CN" altLang="en-US" dirty="0"/>
                  <a:t>，找到在它前面的第一个比它大的数</a:t>
                </a:r>
                <a14:m>
                  <m:oMath xmlns:m="http://schemas.openxmlformats.org/officeDocument/2006/math">
                    <m:r>
                      <a:rPr lang="en-US" altLang="zh-CN" b="0" i="1" smtClean="0">
                        <a:latin typeface="Cambria Math" panose="02040503050406030204" pitchFamily="18" charset="0"/>
                      </a:rPr>
                      <m:t>𝑦</m:t>
                    </m:r>
                  </m:oMath>
                </a14:m>
                <a:r>
                  <a:rPr lang="zh-CN" altLang="en-US" dirty="0"/>
                  <a:t>，则</a:t>
                </a:r>
                <a14:m>
                  <m:oMath xmlns:m="http://schemas.openxmlformats.org/officeDocument/2006/math">
                    <m:r>
                      <a:rPr lang="en-US" altLang="zh-CN" b="0" i="1" smtClean="0">
                        <a:latin typeface="Cambria Math" panose="02040503050406030204" pitchFamily="18" charset="0"/>
                      </a:rPr>
                      <m:t>𝑦</m:t>
                    </m:r>
                  </m:oMath>
                </a14:m>
                <a:r>
                  <a:rPr lang="zh-CN" altLang="en-US" dirty="0"/>
                  <a:t>会变成</a:t>
                </a:r>
                <a14:m>
                  <m:oMath xmlns:m="http://schemas.openxmlformats.org/officeDocument/2006/math">
                    <m:r>
                      <a:rPr lang="en-US" altLang="zh-CN" b="0" i="1" smtClean="0">
                        <a:latin typeface="Cambria Math" panose="02040503050406030204" pitchFamily="18" charset="0"/>
                      </a:rPr>
                      <m:t>𝑥</m:t>
                    </m:r>
                  </m:oMath>
                </a14:m>
                <a:r>
                  <a:rPr lang="zh-CN" altLang="en-US" dirty="0"/>
                  <a:t>的父亲，这样就可以计算</a:t>
                </a:r>
                <a14:m>
                  <m:oMath xmlns:m="http://schemas.openxmlformats.org/officeDocument/2006/math">
                    <m:r>
                      <a:rPr lang="en-US" altLang="zh-CN" b="0" i="1" smtClean="0">
                        <a:latin typeface="Cambria Math" panose="02040503050406030204" pitchFamily="18" charset="0"/>
                      </a:rPr>
                      <m:t>𝑥</m:t>
                    </m:r>
                  </m:oMath>
                </a14:m>
                <a:r>
                  <a:rPr lang="zh-CN" altLang="en-US" dirty="0"/>
                  <a:t>的深度；对于</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之间的点，它们的深度则会增加</a:t>
                </a:r>
                <a:r>
                  <a:rPr lang="en-US" altLang="zh-CN" dirty="0"/>
                  <a:t>1</a:t>
                </a:r>
                <a:r>
                  <a:rPr lang="zh-CN" altLang="en-US" dirty="0"/>
                  <a:t>。上述二分、区间加的操作都可以用线段树实现。用线段树维护深度最大值即可求出每个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𝑖</m:t>
                        </m:r>
                      </m:sub>
                    </m:sSub>
                  </m:oMath>
                </a14:m>
                <a:r>
                  <a:rPr lang="zh-CN" altLang="en-US" dirty="0"/>
                  <a:t>同理。</a:t>
                </a:r>
              </a:p>
            </p:txBody>
          </p:sp>
        </mc:Choice>
        <mc:Fallback xmlns="">
          <p:sp>
            <p:nvSpPr>
              <p:cNvPr id="3" name="内容占位符 2">
                <a:extLst>
                  <a:ext uri="{FF2B5EF4-FFF2-40B4-BE49-F238E27FC236}">
                    <a16:creationId xmlns:a16="http://schemas.microsoft.com/office/drawing/2014/main" id="{C244D202-E1FB-4E30-A494-E59A1D2ADCFF}"/>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8338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88CCD-641C-4C56-88A2-32D651C2D67A}"/>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AE05B39-2AED-4BE6-845D-8F93167192BE}"/>
                  </a:ext>
                </a:extLst>
              </p:cNvPr>
              <p:cNvSpPr>
                <a:spLocks noGrp="1"/>
              </p:cNvSpPr>
              <p:nvPr>
                <p:ph idx="1"/>
              </p:nvPr>
            </p:nvSpPr>
            <p:spPr/>
            <p:txBody>
              <a:bodyPr/>
              <a:lstStyle/>
              <a:p>
                <a:r>
                  <a:rPr lang="zh-CN" altLang="en-US" dirty="0"/>
                  <a:t>如果</a:t>
                </a:r>
                <a14:m>
                  <m:oMath xmlns:m="http://schemas.openxmlformats.org/officeDocument/2006/math">
                    <m:r>
                      <a:rPr lang="en-US" altLang="zh-CN" b="0" i="0" smtClean="0">
                        <a:latin typeface="Cambria Math" panose="02040503050406030204" pitchFamily="18" charset="0"/>
                      </a:rPr>
                      <m:t>2</m:t>
                    </m:r>
                    <m:r>
                      <a:rPr lang="en-US" altLang="zh-CN" b="0" i="1" smtClean="0">
                        <a:latin typeface="Cambria Math" panose="02040503050406030204" pitchFamily="18" charset="0"/>
                      </a:rPr>
                      <m:t>𝑑𝑎</m:t>
                    </m:r>
                    <m:r>
                      <a:rPr lang="en-US" altLang="zh-CN" b="0" i="1" smtClean="0">
                        <a:latin typeface="Cambria Math" panose="02040503050406030204" pitchFamily="18" charset="0"/>
                      </a:rPr>
                      <m:t>+1</m:t>
                    </m:r>
                  </m:oMath>
                </a14:m>
                <a:r>
                  <a:rPr lang="zh-CN" altLang="en-US" dirty="0"/>
                  <a:t>不小于直径长度，那么</a:t>
                </a:r>
                <a:r>
                  <a:rPr lang="en-US" altLang="zh-CN" dirty="0"/>
                  <a:t>Alice</a:t>
                </a:r>
                <a:r>
                  <a:rPr lang="zh-CN" altLang="en-US" dirty="0"/>
                  <a:t>获胜：</a:t>
                </a:r>
                <a:r>
                  <a:rPr lang="en-US" altLang="zh-CN" dirty="0"/>
                  <a:t>Alice</a:t>
                </a:r>
                <a:r>
                  <a:rPr lang="zh-CN" altLang="en-US" dirty="0"/>
                  <a:t>可以跳到直径中点，这样就可以攻击到树上的所有节点。</a:t>
                </a:r>
                <a:endParaRPr lang="en-US" altLang="zh-CN" dirty="0"/>
              </a:p>
              <a:p>
                <a:endParaRPr lang="en-US" altLang="zh-CN" dirty="0"/>
              </a:p>
              <a:p>
                <a:r>
                  <a:rPr lang="zh-CN" altLang="en-US" dirty="0"/>
                  <a:t>如果上面的任何一条都不满足，那么</a:t>
                </a:r>
                <a:r>
                  <a:rPr lang="en-US" altLang="zh-CN" dirty="0"/>
                  <a:t>Bob</a:t>
                </a:r>
                <a:r>
                  <a:rPr lang="zh-CN" altLang="en-US" dirty="0"/>
                  <a:t>获胜。</a:t>
                </a:r>
              </a:p>
            </p:txBody>
          </p:sp>
        </mc:Choice>
        <mc:Fallback xmlns="">
          <p:sp>
            <p:nvSpPr>
              <p:cNvPr id="3" name="内容占位符 2">
                <a:extLst>
                  <a:ext uri="{FF2B5EF4-FFF2-40B4-BE49-F238E27FC236}">
                    <a16:creationId xmlns:a16="http://schemas.microsoft.com/office/drawing/2014/main" id="{CAE05B39-2AED-4BE6-845D-8F93167192B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779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AF169-A150-46C1-8EC7-1BCC5BD5E6E7}"/>
              </a:ext>
            </a:extLst>
          </p:cNvPr>
          <p:cNvSpPr>
            <a:spLocks noGrp="1"/>
          </p:cNvSpPr>
          <p:nvPr>
            <p:ph type="title"/>
          </p:nvPr>
        </p:nvSpPr>
        <p:spPr/>
        <p:txBody>
          <a:bodyPr/>
          <a:lstStyle/>
          <a:p>
            <a:r>
              <a:rPr lang="en-US" altLang="zh-CN" dirty="0"/>
              <a:t>CF1188D Make Equal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21045DC-2318-415F-BAA5-6B5EDC0192CF}"/>
                  </a:ext>
                </a:extLst>
              </p:cNvPr>
              <p:cNvSpPr>
                <a:spLocks noGrp="1"/>
              </p:cNvSpPr>
              <p:nvPr>
                <p:ph idx="1"/>
              </p:nvPr>
            </p:nvSpPr>
            <p:spPr/>
            <p:txBody>
              <a:bodyPr>
                <a:normAutofit/>
              </a:bodyPr>
              <a:lstStyle/>
              <a:p>
                <a:r>
                  <a:rPr lang="zh-CN" altLang="en-US" dirty="0"/>
                  <a:t>给你</a:t>
                </a:r>
                <a14:m>
                  <m:oMath xmlns:m="http://schemas.openxmlformats.org/officeDocument/2006/math">
                    <m:r>
                      <a:rPr lang="en-US" altLang="zh-CN" b="0" i="1" smtClean="0">
                        <a:latin typeface="Cambria Math" panose="02040503050406030204" pitchFamily="18" charset="0"/>
                      </a:rPr>
                      <m:t>𝑛</m:t>
                    </m:r>
                  </m:oMath>
                </a14:m>
                <a:r>
                  <a:rPr lang="zh-CN" altLang="en-US" dirty="0"/>
                  <a:t>个整数，你每次可以将某个数增加</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oMath>
                </a14:m>
                <a:r>
                  <a:rPr lang="zh-CN" altLang="en-US" dirty="0"/>
                  <a:t>（</a:t>
                </a:r>
                <a14:m>
                  <m:oMath xmlns:m="http://schemas.openxmlformats.org/officeDocument/2006/math">
                    <m:r>
                      <a:rPr lang="en-US" altLang="zh-CN" b="0" i="1" dirty="0" smtClean="0">
                        <a:latin typeface="Cambria Math" panose="02040503050406030204" pitchFamily="18" charset="0"/>
                      </a:rPr>
                      <m:t>𝑘</m:t>
                    </m:r>
                  </m:oMath>
                </a14:m>
                <a:r>
                  <a:rPr lang="zh-CN" altLang="en-US" dirty="0"/>
                  <a:t>自选）。问最少多少步可以让所有数都相等。</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17</m:t>
                        </m:r>
                      </m:sup>
                    </m:sSup>
                  </m:oMath>
                </a14:m>
                <a:endParaRPr lang="zh-CN" altLang="en-US" dirty="0"/>
              </a:p>
            </p:txBody>
          </p:sp>
        </mc:Choice>
        <mc:Fallback xmlns="">
          <p:sp>
            <p:nvSpPr>
              <p:cNvPr id="3" name="内容占位符 2">
                <a:extLst>
                  <a:ext uri="{FF2B5EF4-FFF2-40B4-BE49-F238E27FC236}">
                    <a16:creationId xmlns:a16="http://schemas.microsoft.com/office/drawing/2014/main" id="{721045DC-2318-415F-BAA5-6B5EDC0192CF}"/>
                  </a:ext>
                </a:extLst>
              </p:cNvPr>
              <p:cNvSpPr>
                <a:spLocks noGrp="1" noRot="1" noChangeAspect="1" noMove="1" noResize="1" noEditPoints="1" noAdjustHandles="1" noChangeArrowheads="1" noChangeShapeType="1" noTextEdit="1"/>
              </p:cNvSpPr>
              <p:nvPr>
                <p:ph idx="1"/>
              </p:nvPr>
            </p:nvSpPr>
            <p:spPr>
              <a:blipFill>
                <a:blip r:embed="rId3"/>
                <a:stretch>
                  <a:fillRect l="-1043" t="-2241"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8293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F488F-E805-441F-99D2-6A34EC76C8B7}"/>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856E59-D582-4958-9E5A-DDC4D83808E9}"/>
                  </a:ext>
                </a:extLst>
              </p:cNvPr>
              <p:cNvSpPr>
                <a:spLocks noGrp="1"/>
              </p:cNvSpPr>
              <p:nvPr>
                <p:ph idx="1"/>
              </p:nvPr>
            </p:nvSpPr>
            <p:spPr/>
            <p:txBody>
              <a:bodyPr/>
              <a:lstStyle/>
              <a:p>
                <a:r>
                  <a:rPr lang="zh-CN" altLang="en-US" dirty="0"/>
                  <a:t>假设要让所有的数变成</a:t>
                </a:r>
                <a14:m>
                  <m:oMath xmlns:m="http://schemas.openxmlformats.org/officeDocument/2006/math">
                    <m:r>
                      <a:rPr lang="en-US" altLang="zh-CN" b="0" i="1" smtClean="0">
                        <a:latin typeface="Cambria Math" panose="02040503050406030204" pitchFamily="18" charset="0"/>
                      </a:rPr>
                      <m:t>𝑥</m:t>
                    </m:r>
                  </m:oMath>
                </a14:m>
                <a:r>
                  <a:rPr lang="zh-CN" altLang="en-US" dirty="0"/>
                  <a:t>，记</a:t>
                </a:r>
                <a14:m>
                  <m:oMath xmlns:m="http://schemas.openxmlformats.org/officeDocument/2006/math">
                    <m:r>
                      <a:rPr lang="en-US" altLang="zh-CN" b="0" i="1" dirty="0">
                        <a:latin typeface="Cambria Math" panose="02040503050406030204" pitchFamily="18" charset="0"/>
                      </a:rPr>
                      <m:t>𝑐𝑛𝑡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oMath>
                </a14:m>
                <a:r>
                  <a:rPr lang="zh-CN" altLang="en-US" dirty="0"/>
                  <a:t>代表</a:t>
                </a:r>
                <a14:m>
                  <m:oMath xmlns:m="http://schemas.openxmlformats.org/officeDocument/2006/math">
                    <m:r>
                      <a:rPr lang="en-US" altLang="zh-CN" b="0" i="1" dirty="0" smtClean="0">
                        <a:latin typeface="Cambria Math" panose="02040503050406030204" pitchFamily="18" charset="0"/>
                      </a:rPr>
                      <m:t>𝑣</m:t>
                    </m:r>
                  </m:oMath>
                </a14:m>
                <a:r>
                  <a:rPr lang="zh-CN" altLang="en-US" dirty="0"/>
                  <a:t>在二进制表示下</a:t>
                </a:r>
                <a:r>
                  <a:rPr lang="en-US" altLang="zh-CN" dirty="0"/>
                  <a:t>1</a:t>
                </a:r>
                <a:r>
                  <a:rPr lang="zh-CN" altLang="en-US" dirty="0"/>
                  <a:t>的个数，那么需要的步数就是</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𝑐𝑛𝑡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e>
                    </m:nary>
                  </m:oMath>
                </a14:m>
                <a:endParaRPr lang="en-US" altLang="zh-CN" dirty="0"/>
              </a:p>
              <a:p>
                <a:endParaRPr lang="en-US" altLang="zh-CN" dirty="0"/>
              </a:p>
              <a:p>
                <a:r>
                  <a:rPr lang="zh-CN" altLang="en-US" dirty="0"/>
                  <a:t>令</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，则问题相当于选择一个正整数</a:t>
                </a:r>
                <a14:m>
                  <m:oMath xmlns:m="http://schemas.openxmlformats.org/officeDocument/2006/math">
                    <m:r>
                      <a:rPr lang="en-US" altLang="zh-CN" b="0" i="1" smtClean="0">
                        <a:latin typeface="Cambria Math" panose="02040503050406030204" pitchFamily="18" charset="0"/>
                      </a:rPr>
                      <m:t>𝑥</m:t>
                    </m:r>
                  </m:oMath>
                </a14:m>
                <a:r>
                  <a:rPr lang="zh-CN" altLang="en-US" dirty="0"/>
                  <a:t>，使得</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𝑐𝑛𝑡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nary>
                  </m:oMath>
                </a14:m>
                <a:r>
                  <a:rPr lang="zh-CN" altLang="en-US" dirty="0"/>
                  <a:t>尽可能小。</a:t>
                </a:r>
              </a:p>
            </p:txBody>
          </p:sp>
        </mc:Choice>
        <mc:Fallback xmlns="">
          <p:sp>
            <p:nvSpPr>
              <p:cNvPr id="3" name="内容占位符 2">
                <a:extLst>
                  <a:ext uri="{FF2B5EF4-FFF2-40B4-BE49-F238E27FC236}">
                    <a16:creationId xmlns:a16="http://schemas.microsoft.com/office/drawing/2014/main" id="{97856E59-D582-4958-9E5A-DDC4D83808E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DF6645C-8018-47D3-A682-A651CF8DCBE6}"/>
              </a:ext>
            </a:extLst>
          </p:cNvPr>
          <p:cNvSpPr txBox="1"/>
          <p:nvPr/>
        </p:nvSpPr>
        <p:spPr>
          <a:xfrm>
            <a:off x="5637320" y="2974019"/>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3541090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10475-587F-4B61-BAC6-C347317765FE}"/>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F10379-F915-43A2-9728-A5A8DF6D4171}"/>
                  </a:ext>
                </a:extLst>
              </p:cNvPr>
              <p:cNvSpPr>
                <a:spLocks noGrp="1"/>
              </p:cNvSpPr>
              <p:nvPr>
                <p:ph idx="1"/>
              </p:nvPr>
            </p:nvSpPr>
            <p:spPr/>
            <p:txBody>
              <a:bodyPr/>
              <a:lstStyle/>
              <a:p>
                <a:r>
                  <a:rPr lang="zh-CN" altLang="en-US" dirty="0"/>
                  <a:t>考虑一个</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代表从小到大考虑到</a:t>
                </a:r>
                <a14:m>
                  <m:oMath xmlns:m="http://schemas.openxmlformats.org/officeDocument/2006/math">
                    <m:r>
                      <a:rPr lang="en-US" altLang="zh-CN" b="0" i="1" smtClean="0">
                        <a:latin typeface="Cambria Math" panose="02040503050406030204" pitchFamily="18" charset="0"/>
                      </a:rPr>
                      <m:t>𝑥</m:t>
                    </m:r>
                  </m:oMath>
                </a14:m>
                <a:r>
                  <a:rPr lang="zh-CN" altLang="en-US" dirty="0"/>
                  <a:t>的第</a:t>
                </a:r>
                <a14:m>
                  <m:oMath xmlns:m="http://schemas.openxmlformats.org/officeDocument/2006/math">
                    <m:r>
                      <a:rPr lang="en-US" altLang="zh-CN" b="0" i="1" smtClean="0">
                        <a:latin typeface="Cambria Math" panose="02040503050406030204" pitchFamily="18" charset="0"/>
                      </a:rPr>
                      <m:t>𝑖</m:t>
                    </m:r>
                  </m:oMath>
                </a14:m>
                <a:r>
                  <a:rPr lang="zh-CN" altLang="en-US" dirty="0"/>
                  <a:t>位，此时有</a:t>
                </a:r>
                <a14:m>
                  <m:oMath xmlns:m="http://schemas.openxmlformats.org/officeDocument/2006/math">
                    <m:r>
                      <a:rPr lang="en-US" altLang="zh-CN" b="0" i="1" smtClean="0">
                        <a:latin typeface="Cambria Math" panose="02040503050406030204" pitchFamily="18" charset="0"/>
                      </a:rPr>
                      <m:t>𝑗</m:t>
                    </m:r>
                  </m:oMath>
                </a14:m>
                <a:r>
                  <a:rPr lang="zh-CN" altLang="en-US" dirty="0"/>
                  <a:t>个</a:t>
                </a:r>
                <a14:m>
                  <m:oMath xmlns:m="http://schemas.openxmlformats.org/officeDocument/2006/math">
                    <m:r>
                      <a:rPr lang="en-US" altLang="zh-CN" b="0" i="1" dirty="0" smtClean="0">
                        <a:latin typeface="Cambria Math" panose="02040503050406030204" pitchFamily="18" charset="0"/>
                      </a:rPr>
                      <m:t>𝑎</m:t>
                    </m:r>
                  </m:oMath>
                </a14:m>
                <a:r>
                  <a:rPr lang="zh-CN" altLang="en-US" dirty="0"/>
                  <a:t>在加上</a:t>
                </a:r>
                <a14:m>
                  <m:oMath xmlns:m="http://schemas.openxmlformats.org/officeDocument/2006/math">
                    <m:r>
                      <a:rPr lang="en-US" altLang="zh-CN" b="0" i="1" smtClean="0">
                        <a:latin typeface="Cambria Math" panose="02040503050406030204" pitchFamily="18" charset="0"/>
                      </a:rPr>
                      <m:t>𝑥</m:t>
                    </m:r>
                  </m:oMath>
                </a14:m>
                <a:r>
                  <a:rPr lang="zh-CN" altLang="en-US" dirty="0"/>
                  <a:t>之后在第</a:t>
                </a:r>
                <a14:m>
                  <m:oMath xmlns:m="http://schemas.openxmlformats.org/officeDocument/2006/math">
                    <m:r>
                      <a:rPr lang="en-US" altLang="zh-CN" b="0" i="1" smtClean="0">
                        <a:latin typeface="Cambria Math" panose="02040503050406030204" pitchFamily="18" charset="0"/>
                      </a:rPr>
                      <m:t>𝑖</m:t>
                    </m:r>
                  </m:oMath>
                </a14:m>
                <a:r>
                  <a:rPr lang="zh-CN" altLang="en-US" dirty="0"/>
                  <a:t>位产生了进位。</a:t>
                </a:r>
                <a:endParaRPr lang="en-US" altLang="zh-CN" dirty="0"/>
              </a:p>
              <a:p>
                <a:r>
                  <a:rPr lang="zh-CN" altLang="en-US" dirty="0"/>
                  <a:t>如果我们将所有数按照最后</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位的数字排序，那么我们发现，进位的肯定是一个后缀。</a:t>
                </a:r>
                <a:endParaRPr lang="en-US" altLang="zh-CN" dirty="0"/>
              </a:p>
              <a:p>
                <a:r>
                  <a:rPr lang="zh-CN" altLang="en-US" dirty="0"/>
                  <a:t>我们对于一个状态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，我们可以考虑</a:t>
                </a:r>
                <a14:m>
                  <m:oMath xmlns:m="http://schemas.openxmlformats.org/officeDocument/2006/math">
                    <m:r>
                      <a:rPr lang="en-US" altLang="zh-CN" b="0" i="1" smtClean="0">
                        <a:latin typeface="Cambria Math" panose="02040503050406030204" pitchFamily="18" charset="0"/>
                      </a:rPr>
                      <m:t>𝑥</m:t>
                    </m:r>
                  </m:oMath>
                </a14:m>
                <a:r>
                  <a:rPr lang="zh-CN" altLang="en-US" dirty="0"/>
                  <a:t>第</a:t>
                </a:r>
                <a14:m>
                  <m:oMath xmlns:m="http://schemas.openxmlformats.org/officeDocument/2006/math">
                    <m:r>
                      <a:rPr lang="en-US" altLang="zh-CN" b="0" i="1" smtClean="0">
                        <a:latin typeface="Cambria Math" panose="02040503050406030204" pitchFamily="18" charset="0"/>
                      </a:rPr>
                      <m:t>𝑖</m:t>
                    </m:r>
                  </m:oMath>
                </a14:m>
                <a:r>
                  <a:rPr lang="zh-CN" altLang="en-US" dirty="0"/>
                  <a:t>为</a:t>
                </a:r>
                <a:r>
                  <a:rPr lang="en-US" altLang="zh-CN" dirty="0"/>
                  <a:t>0</a:t>
                </a:r>
                <a:r>
                  <a:rPr lang="zh-CN" altLang="en-US" dirty="0"/>
                  <a:t>还是</a:t>
                </a:r>
                <a:r>
                  <a:rPr lang="en-US" altLang="zh-CN" dirty="0"/>
                  <a:t>1</a:t>
                </a:r>
                <a:r>
                  <a:rPr lang="zh-CN" altLang="en-US" dirty="0"/>
                  <a:t>，这时用前缀和就可以计算出有多少个数产生了进位，以及有多少个数这一位是</a:t>
                </a:r>
                <a:r>
                  <a:rPr lang="en-US" altLang="zh-CN" dirty="0"/>
                  <a:t>1</a:t>
                </a:r>
                <a:r>
                  <a:rPr lang="zh-CN" altLang="en-US" dirty="0"/>
                  <a:t>。因此这个东西是可以转移的。</a:t>
                </a:r>
                <a:endParaRPr lang="en-US" altLang="zh-CN" dirty="0"/>
              </a:p>
              <a:p>
                <a:r>
                  <a:rPr lang="zh-CN" altLang="en-US" dirty="0"/>
                  <a:t>然后就做完了。</a:t>
                </a:r>
                <a:r>
                  <a:rPr lang="zh-CN" altLang="en-US" strike="sngStrike" dirty="0"/>
                  <a:t>但是这个状态设计是真</a:t>
                </a:r>
                <a:r>
                  <a:rPr lang="en-US" altLang="zh-CN" strike="sngStrike" dirty="0"/>
                  <a:t>tm</a:t>
                </a:r>
                <a:r>
                  <a:rPr lang="zh-CN" altLang="en-US" strike="sngStrike" dirty="0"/>
                  <a:t>难想</a:t>
                </a:r>
              </a:p>
            </p:txBody>
          </p:sp>
        </mc:Choice>
        <mc:Fallback xmlns="">
          <p:sp>
            <p:nvSpPr>
              <p:cNvPr id="3" name="内容占位符 2">
                <a:extLst>
                  <a:ext uri="{FF2B5EF4-FFF2-40B4-BE49-F238E27FC236}">
                    <a16:creationId xmlns:a16="http://schemas.microsoft.com/office/drawing/2014/main" id="{E6F10379-F915-43A2-9728-A5A8DF6D4171}"/>
                  </a:ext>
                </a:extLst>
              </p:cNvPr>
              <p:cNvSpPr>
                <a:spLocks noGrp="1" noRot="1" noChangeAspect="1" noMove="1" noResize="1" noEditPoints="1" noAdjustHandles="1" noChangeArrowheads="1" noChangeShapeType="1" noTextEdit="1"/>
              </p:cNvSpPr>
              <p:nvPr>
                <p:ph idx="1"/>
              </p:nvPr>
            </p:nvSpPr>
            <p:spPr>
              <a:blipFill>
                <a:blip r:embed="rId3"/>
                <a:stretch>
                  <a:fillRect l="-1043" t="-252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818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6B681-ADB9-40F7-B458-EB8F4164BF46}"/>
              </a:ext>
            </a:extLst>
          </p:cNvPr>
          <p:cNvSpPr>
            <a:spLocks noGrp="1"/>
          </p:cNvSpPr>
          <p:nvPr>
            <p:ph type="title"/>
          </p:nvPr>
        </p:nvSpPr>
        <p:spPr/>
        <p:txBody>
          <a:bodyPr/>
          <a:lstStyle/>
          <a:p>
            <a:r>
              <a:rPr lang="en-US" altLang="zh-CN" dirty="0"/>
              <a:t>CF1142D Foreigner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A5BE52-B4BF-4657-97AB-F4A9607102E2}"/>
                  </a:ext>
                </a:extLst>
              </p:cNvPr>
              <p:cNvSpPr>
                <a:spLocks noGrp="1"/>
              </p:cNvSpPr>
              <p:nvPr>
                <p:ph idx="1"/>
              </p:nvPr>
            </p:nvSpPr>
            <p:spPr/>
            <p:txBody>
              <a:bodyPr/>
              <a:lstStyle/>
              <a:p>
                <a:r>
                  <a:rPr lang="zh-CN" altLang="en-US" dirty="0"/>
                  <a:t>我们按照如下方式定义“不充分数”：</a:t>
                </a:r>
                <a:endParaRPr lang="en-US" altLang="zh-CN" dirty="0"/>
              </a:p>
              <a:p>
                <a14:m>
                  <m:oMath xmlns:m="http://schemas.openxmlformats.org/officeDocument/2006/math">
                    <m:r>
                      <a:rPr lang="en-US" altLang="zh-CN" b="0" i="1" smtClean="0">
                        <a:latin typeface="Cambria Math" panose="02040503050406030204" pitchFamily="18" charset="0"/>
                      </a:rPr>
                      <m:t>1−9</m:t>
                    </m:r>
                  </m:oMath>
                </a14:m>
                <a:r>
                  <a:rPr lang="zh-CN" altLang="en-US" dirty="0"/>
                  <a:t>都是“不充分”数；</a:t>
                </a:r>
                <a:endParaRPr lang="en-US" altLang="zh-CN" dirty="0"/>
              </a:p>
              <a:p>
                <a:r>
                  <a:rPr lang="zh-CN" altLang="en-US" dirty="0"/>
                  <a:t>对于一个数字</a:t>
                </a:r>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≥10</m:t>
                        </m:r>
                      </m:e>
                    </m:d>
                  </m:oMath>
                </a14:m>
                <a:r>
                  <a:rPr lang="zh-CN" altLang="en-US" dirty="0"/>
                  <a:t>，它是“不充分数”，必须保证</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10</m:t>
                            </m:r>
                          </m:den>
                        </m:f>
                      </m:e>
                    </m:d>
                  </m:oMath>
                </a14:m>
                <a:r>
                  <a:rPr lang="zh-CN" altLang="en-US" dirty="0"/>
                  <a:t>是“不充分数”，但这不是唯一的条件。</a:t>
                </a:r>
                <a:endParaRPr lang="en-US" altLang="zh-CN" dirty="0"/>
              </a:p>
              <a:p>
                <a:r>
                  <a:rPr lang="zh-CN" altLang="en-US" dirty="0"/>
                  <a:t>如果我们将所有的不充分数排序，假设</a:t>
                </a:r>
                <a14:m>
                  <m:oMath xmlns:m="http://schemas.openxmlformats.org/officeDocument/2006/math">
                    <m:d>
                      <m:dPr>
                        <m:begChr m:val="⌊"/>
                        <m:endChr m:val="⌋"/>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𝑥</m:t>
                            </m:r>
                          </m:num>
                          <m:den>
                            <m:r>
                              <a:rPr lang="en-US" altLang="zh-CN" i="1">
                                <a:latin typeface="Cambria Math" panose="02040503050406030204" pitchFamily="18" charset="0"/>
                              </a:rPr>
                              <m:t>10</m:t>
                            </m:r>
                          </m:den>
                        </m:f>
                      </m:e>
                    </m:d>
                  </m:oMath>
                </a14:m>
                <a:r>
                  <a:rPr lang="zh-CN" altLang="en-US" dirty="0"/>
                  <a:t>是第</a:t>
                </a:r>
                <a14:m>
                  <m:oMath xmlns:m="http://schemas.openxmlformats.org/officeDocument/2006/math">
                    <m:r>
                      <a:rPr lang="en-US" altLang="zh-CN" b="0" i="1" smtClean="0">
                        <a:latin typeface="Cambria Math" panose="02040503050406030204" pitchFamily="18" charset="0"/>
                      </a:rPr>
                      <m:t>𝑘</m:t>
                    </m:r>
                  </m:oMath>
                </a14:m>
                <a:r>
                  <a:rPr lang="zh-CN" altLang="en-US" dirty="0"/>
                  <a:t>个数，</a:t>
                </a:r>
                <a14:m>
                  <m:oMath xmlns:m="http://schemas.openxmlformats.org/officeDocument/2006/math">
                    <m:r>
                      <a:rPr lang="en-US" altLang="zh-CN" b="0" i="1" smtClean="0">
                        <a:latin typeface="Cambria Math" panose="02040503050406030204" pitchFamily="18" charset="0"/>
                      </a:rPr>
                      <m:t>𝑥</m:t>
                    </m:r>
                  </m:oMath>
                </a14:m>
                <a:r>
                  <a:rPr lang="zh-CN" altLang="en-US" dirty="0"/>
                  <a:t>的最后一位数字是</a:t>
                </a:r>
                <a14:m>
                  <m:oMath xmlns:m="http://schemas.openxmlformats.org/officeDocument/2006/math">
                    <m:r>
                      <a:rPr lang="en-US" altLang="zh-CN" b="0" i="1" smtClean="0">
                        <a:latin typeface="Cambria Math" panose="02040503050406030204" pitchFamily="18" charset="0"/>
                      </a:rPr>
                      <m:t>𝑐</m:t>
                    </m:r>
                  </m:oMath>
                </a14:m>
                <a:r>
                  <a:rPr lang="zh-CN" altLang="en-US" dirty="0"/>
                  <a:t>，那么必须满足</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&lt;</m:t>
                    </m:r>
                    <m:r>
                      <a:rPr lang="en-US" altLang="zh-CN" b="0" i="1" smtClean="0">
                        <a:latin typeface="Cambria Math" panose="02040503050406030204" pitchFamily="18" charset="0"/>
                      </a:rPr>
                      <m:t>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11</m:t>
                    </m:r>
                  </m:oMath>
                </a14:m>
                <a:r>
                  <a:rPr lang="zh-CN" altLang="en-US" dirty="0"/>
                  <a:t>。</a:t>
                </a:r>
                <a:endParaRPr lang="en-US" altLang="zh-CN" dirty="0"/>
              </a:p>
              <a:p>
                <a:r>
                  <a:rPr lang="zh-CN" altLang="en-US" dirty="0"/>
                  <a:t>给定一个数字串，你需要求有多少个子串是“不充分数”。</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B7A5BE52-B4BF-4657-97AB-F4A9607102E2}"/>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8984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63089-B792-470F-BB6D-5BA5C6B18D6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58AFCD-977D-424F-88E9-BEE12CBE1B24}"/>
                  </a:ext>
                </a:extLst>
              </p:cNvPr>
              <p:cNvSpPr>
                <a:spLocks noGrp="1"/>
              </p:cNvSpPr>
              <p:nvPr>
                <p:ph idx="1"/>
              </p:nvPr>
            </p:nvSpPr>
            <p:spPr/>
            <p:txBody>
              <a:bodyPr/>
              <a:lstStyle/>
              <a:p>
                <a:r>
                  <a:rPr lang="zh-CN" altLang="en-US" dirty="0"/>
                  <a:t>假设我们知道数字</a:t>
                </a:r>
                <a14:m>
                  <m:oMath xmlns:m="http://schemas.openxmlformats.org/officeDocument/2006/math">
                    <m:r>
                      <a:rPr lang="en-US" altLang="zh-CN" b="0" i="1" smtClean="0">
                        <a:latin typeface="Cambria Math" panose="02040503050406030204" pitchFamily="18" charset="0"/>
                      </a:rPr>
                      <m:t>𝑥</m:t>
                    </m:r>
                  </m:oMath>
                </a14:m>
                <a:r>
                  <a:rPr lang="zh-CN" altLang="en-US" dirty="0"/>
                  <a:t>是“不充分数”，且其编号为</a:t>
                </a:r>
                <a14:m>
                  <m:oMath xmlns:m="http://schemas.openxmlformats.org/officeDocument/2006/math">
                    <m:r>
                      <a:rPr lang="en-US" altLang="zh-CN" b="0" i="1" smtClean="0">
                        <a:latin typeface="Cambria Math" panose="02040503050406030204" pitchFamily="18" charset="0"/>
                      </a:rPr>
                      <m:t>𝑘</m:t>
                    </m:r>
                  </m:oMath>
                </a14:m>
                <a:r>
                  <a:rPr lang="zh-CN" altLang="en-US" dirty="0"/>
                  <a:t>，那么对于任意一个</a:t>
                </a:r>
                <a14:m>
                  <m:oMath xmlns:m="http://schemas.openxmlformats.org/officeDocument/2006/math">
                    <m:r>
                      <a:rPr lang="en-US" altLang="zh-CN" b="0" i="0" smtClean="0">
                        <a:latin typeface="Cambria Math" panose="02040503050406030204" pitchFamily="18" charset="0"/>
                      </a:rPr>
                      <m:t>10</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，我们很容易知道它是否是“不充分数”。</a:t>
                </a:r>
                <a:endParaRPr lang="en-US" altLang="zh-CN" dirty="0"/>
              </a:p>
              <a:p>
                <a:endParaRPr lang="en-US" altLang="zh-CN" dirty="0"/>
              </a:p>
              <a:p>
                <a:r>
                  <a:rPr lang="zh-CN" altLang="en-US" dirty="0"/>
                  <a:t>但是如何求这个数的编号呢？这似乎不是那么好办。</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758AFCD-977D-424F-88E9-BEE12CBE1B2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1363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CBCBA-098D-496B-99CA-5AE04D10A190}"/>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CDDF82-8C25-4BC5-B9CF-AA39B68685A9}"/>
                  </a:ext>
                </a:extLst>
              </p:cNvPr>
              <p:cNvSpPr>
                <a:spLocks noGrp="1"/>
              </p:cNvSpPr>
              <p:nvPr>
                <p:ph idx="1"/>
              </p:nvPr>
            </p:nvSpPr>
            <p:spPr/>
            <p:txBody>
              <a:bodyPr/>
              <a:lstStyle/>
              <a:p>
                <a:r>
                  <a:rPr lang="zh-CN" altLang="en-US" dirty="0"/>
                  <a:t>我们将所有“不充分数”按顺序写下来，但这次我们将位数相同的数写在同一行。</a:t>
                </a:r>
                <a:endParaRPr lang="en-US" altLang="zh-CN" dirty="0"/>
              </a:p>
              <a:p>
                <a:r>
                  <a:rPr lang="zh-CN" altLang="en-US" dirty="0"/>
                  <a:t>我们发现，如果我们知道</a:t>
                </a:r>
                <a14:m>
                  <m:oMath xmlns:m="http://schemas.openxmlformats.org/officeDocument/2006/math">
                    <m:r>
                      <a:rPr lang="en-US" altLang="zh-CN" b="0" i="1" smtClean="0">
                        <a:latin typeface="Cambria Math" panose="02040503050406030204" pitchFamily="18" charset="0"/>
                      </a:rPr>
                      <m:t>𝑥</m:t>
                    </m:r>
                  </m:oMath>
                </a14:m>
                <a:r>
                  <a:rPr lang="zh-CN" altLang="en-US" dirty="0"/>
                  <a:t>所在行的第一个数和最后一个数的编号，就可以求出下一行的第一个数和最后一个数的编号，且对于任意</a:t>
                </a:r>
                <a14:m>
                  <m:oMath xmlns:m="http://schemas.openxmlformats.org/officeDocument/2006/math">
                    <m:r>
                      <a:rPr lang="en-US" altLang="zh-CN" b="0" i="1" smtClean="0">
                        <a:latin typeface="Cambria Math" panose="02040503050406030204" pitchFamily="18" charset="0"/>
                      </a:rPr>
                      <m:t>10</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，它的编号也可以算了。</a:t>
                </a:r>
                <a:endParaRPr lang="en-US" altLang="zh-CN" dirty="0"/>
              </a:p>
              <a:p>
                <a:r>
                  <a:rPr lang="zh-CN" altLang="en-US" dirty="0"/>
                  <a:t>并且，我们只需要关心编号对</a:t>
                </a:r>
                <a:r>
                  <a:rPr lang="en-US" altLang="zh-CN" dirty="0"/>
                  <a:t>11</a:t>
                </a:r>
                <a:r>
                  <a:rPr lang="zh-CN" altLang="en-US" dirty="0"/>
                  <a:t>取模的值（分情况说明一下？）</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ACDDF82-8C25-4BC5-B9CF-AA39B68685A9}"/>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8352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F3A8D-ED3B-4E2E-84C5-137167DFF50C}"/>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E60563-EA9B-4CFA-9CAD-BE68ADB9C2EC}"/>
                  </a:ext>
                </a:extLst>
              </p:cNvPr>
              <p:cNvSpPr>
                <a:spLocks noGrp="1"/>
              </p:cNvSpPr>
              <p:nvPr>
                <p:ph idx="1"/>
              </p:nvPr>
            </p:nvSpPr>
            <p:spPr/>
            <p:txBody>
              <a:bodyPr>
                <a:normAutofit/>
              </a:bodyPr>
              <a:lstStyle/>
              <a:p>
                <a:r>
                  <a:rPr lang="zh-CN" altLang="en-US" dirty="0"/>
                  <a:t>于是我们可以预处理：对于任意</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，我们需要求出，对于一个“不充分数”，它的编号为</a:t>
                </a:r>
                <a14:m>
                  <m:oMath xmlns:m="http://schemas.openxmlformats.org/officeDocument/2006/math">
                    <m:r>
                      <a:rPr lang="en-US" altLang="zh-CN" b="0" i="1" smtClean="0">
                        <a:latin typeface="Cambria Math" panose="02040503050406030204" pitchFamily="18" charset="0"/>
                      </a:rPr>
                      <m:t>𝑥</m:t>
                    </m:r>
                  </m:oMath>
                </a14:m>
                <a:r>
                  <a:rPr lang="zh-CN" altLang="en-US" dirty="0"/>
                  <a:t>，它所在行第一个不充分数编号为</a:t>
                </a:r>
                <a14:m>
                  <m:oMath xmlns:m="http://schemas.openxmlformats.org/officeDocument/2006/math">
                    <m:r>
                      <a:rPr lang="en-US" altLang="zh-CN" b="0" i="1" smtClean="0">
                        <a:latin typeface="Cambria Math" panose="02040503050406030204" pitchFamily="18" charset="0"/>
                      </a:rPr>
                      <m:t>𝑦</m:t>
                    </m:r>
                  </m:oMath>
                </a14:m>
                <a:r>
                  <a:rPr lang="zh-CN" altLang="en-US" dirty="0"/>
                  <a:t>，最后一个不充分数编号为</a:t>
                </a:r>
                <a14:m>
                  <m:oMath xmlns:m="http://schemas.openxmlformats.org/officeDocument/2006/math">
                    <m:r>
                      <a:rPr lang="en-US" altLang="zh-CN" b="0" i="1" smtClean="0">
                        <a:latin typeface="Cambria Math" panose="02040503050406030204" pitchFamily="18" charset="0"/>
                      </a:rPr>
                      <m:t>𝑧</m:t>
                    </m:r>
                  </m:oMath>
                </a14:m>
                <a:r>
                  <a:rPr lang="zh-CN" altLang="en-US" dirty="0"/>
                  <a:t>，往这个不充分数之后加上一个数字</a:t>
                </a:r>
                <a14:m>
                  <m:oMath xmlns:m="http://schemas.openxmlformats.org/officeDocument/2006/math">
                    <m:r>
                      <a:rPr lang="en-US" altLang="zh-CN" b="0" i="1" smtClean="0">
                        <a:latin typeface="Cambria Math" panose="02040503050406030204" pitchFamily="18" charset="0"/>
                      </a:rPr>
                      <m:t>𝑐</m:t>
                    </m:r>
                  </m:oMath>
                </a14:m>
                <a:r>
                  <a:rPr lang="zh-CN" altLang="en-US" dirty="0"/>
                  <a:t>，得到的新数的编号、以及新数所在行的第一个、最后一个数的编号。</a:t>
                </a:r>
                <a:endParaRPr lang="en-US" altLang="zh-CN" dirty="0"/>
              </a:p>
              <a:p>
                <a:r>
                  <a:rPr lang="zh-CN" altLang="en-US" dirty="0"/>
                  <a:t>（上面说的编号都对</a:t>
                </a:r>
                <a14:m>
                  <m:oMath xmlns:m="http://schemas.openxmlformats.org/officeDocument/2006/math">
                    <m:r>
                      <a:rPr lang="en-US" altLang="zh-CN" b="0" i="1" smtClean="0">
                        <a:latin typeface="Cambria Math" panose="02040503050406030204" pitchFamily="18" charset="0"/>
                      </a:rPr>
                      <m:t>11</m:t>
                    </m:r>
                  </m:oMath>
                </a14:m>
                <a:r>
                  <a:rPr lang="zh-CN" altLang="en-US" dirty="0"/>
                  <a:t>取模。）</a:t>
                </a:r>
              </a:p>
            </p:txBody>
          </p:sp>
        </mc:Choice>
        <mc:Fallback xmlns="">
          <p:sp>
            <p:nvSpPr>
              <p:cNvPr id="3" name="内容占位符 2">
                <a:extLst>
                  <a:ext uri="{FF2B5EF4-FFF2-40B4-BE49-F238E27FC236}">
                    <a16:creationId xmlns:a16="http://schemas.microsoft.com/office/drawing/2014/main" id="{0DE60563-EA9B-4CFA-9CAD-BE68ADB9C2EC}"/>
                  </a:ext>
                </a:extLst>
              </p:cNvPr>
              <p:cNvSpPr>
                <a:spLocks noGrp="1" noRot="1" noChangeAspect="1" noMove="1" noResize="1" noEditPoints="1" noAdjustHandles="1" noChangeArrowheads="1" noChangeShapeType="1" noTextEdit="1"/>
              </p:cNvSpPr>
              <p:nvPr>
                <p:ph idx="1"/>
              </p:nvPr>
            </p:nvSpPr>
            <p:spPr>
              <a:blipFill>
                <a:blip r:embed="rId3"/>
                <a:stretch>
                  <a:fillRect l="-1043" t="-23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4670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52CEF-F997-4819-8BB9-85951F3E44D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016D7C-1166-4887-9871-DFE7A3BC843F}"/>
                  </a:ext>
                </a:extLst>
              </p:cNvPr>
              <p:cNvSpPr>
                <a:spLocks noGrp="1"/>
              </p:cNvSpPr>
              <p:nvPr>
                <p:ph idx="1"/>
              </p:nvPr>
            </p:nvSpPr>
            <p:spPr/>
            <p:txBody>
              <a:bodyPr/>
              <a:lstStyle/>
              <a:p>
                <a:r>
                  <a:rPr lang="zh-CN" altLang="en-US" dirty="0"/>
                  <a:t>这样我们就可以进行一个</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oMath>
                </a14:m>
                <a:r>
                  <a:rPr lang="zh-CN" altLang="en-US" dirty="0"/>
                  <a:t>，代表以</a:t>
                </a:r>
                <a14:m>
                  <m:oMath xmlns:m="http://schemas.openxmlformats.org/officeDocument/2006/math">
                    <m:r>
                      <a:rPr lang="en-US" altLang="zh-CN" b="0" i="1" smtClean="0">
                        <a:latin typeface="Cambria Math" panose="02040503050406030204" pitchFamily="18" charset="0"/>
                      </a:rPr>
                      <m:t>𝑖</m:t>
                    </m:r>
                  </m:oMath>
                </a14:m>
                <a:r>
                  <a:rPr lang="zh-CN" altLang="en-US" dirty="0"/>
                  <a:t>这个位置结尾，且状态为</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t>的数字串个数。这个</a:t>
                </a:r>
                <a:r>
                  <a:rPr lang="en-US" altLang="zh-CN" dirty="0" err="1"/>
                  <a:t>dp</a:t>
                </a:r>
                <a:r>
                  <a:rPr lang="zh-CN" altLang="en-US" dirty="0"/>
                  <a:t>可以用滚动数组优化。</a:t>
                </a:r>
                <a:endParaRPr lang="en-US" altLang="zh-CN" dirty="0"/>
              </a:p>
              <a:p>
                <a:r>
                  <a:rPr lang="zh-CN" altLang="en-US" dirty="0"/>
                  <a:t>利用预处理的东西，我们就可以实现</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zh-CN" altLang="en-US" dirty="0"/>
                  <a:t>转移。</a:t>
                </a:r>
                <a:endParaRPr lang="en-US" altLang="zh-CN" dirty="0"/>
              </a:p>
              <a:p>
                <a:endParaRPr lang="en-US" altLang="zh-CN" dirty="0"/>
              </a:p>
              <a:p>
                <a:r>
                  <a:rPr lang="zh-CN" altLang="en-US" dirty="0"/>
                  <a:t>在</a:t>
                </a:r>
                <a:r>
                  <a:rPr lang="en-US" altLang="zh-CN" dirty="0" err="1"/>
                  <a:t>dp</a:t>
                </a:r>
                <a:r>
                  <a:rPr lang="zh-CN" altLang="en-US" dirty="0"/>
                  <a:t>的过程中统计答案，即可求出结果。</a:t>
                </a:r>
              </a:p>
            </p:txBody>
          </p:sp>
        </mc:Choice>
        <mc:Fallback xmlns="">
          <p:sp>
            <p:nvSpPr>
              <p:cNvPr id="3" name="内容占位符 2">
                <a:extLst>
                  <a:ext uri="{FF2B5EF4-FFF2-40B4-BE49-F238E27FC236}">
                    <a16:creationId xmlns:a16="http://schemas.microsoft.com/office/drawing/2014/main" id="{F7016D7C-1166-4887-9871-DFE7A3BC843F}"/>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812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EFF00-E07E-4463-BACB-9ACB2947ADC5}"/>
              </a:ext>
            </a:extLst>
          </p:cNvPr>
          <p:cNvSpPr>
            <a:spLocks noGrp="1"/>
          </p:cNvSpPr>
          <p:nvPr>
            <p:ph type="title"/>
          </p:nvPr>
        </p:nvSpPr>
        <p:spPr/>
        <p:txBody>
          <a:bodyPr/>
          <a:lstStyle/>
          <a:p>
            <a:r>
              <a:rPr lang="en-US" altLang="zh-CN" dirty="0"/>
              <a:t>CF1129D Isolation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161FFF-5C61-4032-A30F-35BEABF93F87}"/>
                  </a:ext>
                </a:extLst>
              </p:cNvPr>
              <p:cNvSpPr>
                <a:spLocks noGrp="1"/>
              </p:cNvSpPr>
              <p:nvPr>
                <p:ph idx="1"/>
              </p:nvPr>
            </p:nvSpPr>
            <p:spPr/>
            <p:txBody>
              <a:bodyPr/>
              <a:lstStyle/>
              <a:p>
                <a:r>
                  <a:rPr lang="zh-CN" altLang="en-US" dirty="0"/>
                  <a:t>给定一个长度为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的序列</a:t>
                </a:r>
                <a14:m>
                  <m:oMath xmlns:m="http://schemas.openxmlformats.org/officeDocument/2006/math">
                    <m:r>
                      <a:rPr lang="en-US" altLang="zh-CN" b="0" i="1" smtClean="0">
                        <a:latin typeface="Cambria Math" panose="02040503050406030204" pitchFamily="18" charset="0"/>
                      </a:rPr>
                      <m:t>𝑎</m:t>
                    </m:r>
                  </m:oMath>
                </a14:m>
                <a:r>
                  <a:rPr lang="zh-CN" altLang="en-US" dirty="0"/>
                  <a:t>，你需要求有多少种将序列划分成若干段的方式，使得每一段中至多有</a:t>
                </a:r>
                <a14:m>
                  <m:oMath xmlns:m="http://schemas.openxmlformats.org/officeDocument/2006/math">
                    <m:r>
                      <a:rPr lang="en-US" altLang="zh-CN" b="0" i="1" smtClean="0">
                        <a:latin typeface="Cambria Math" panose="02040503050406030204" pitchFamily="18" charset="0"/>
                      </a:rPr>
                      <m:t>𝑘</m:t>
                    </m:r>
                  </m:oMath>
                </a14:m>
                <a:r>
                  <a:rPr lang="zh-CN" altLang="en-US" dirty="0"/>
                  <a:t>个数只出现一次。</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A1161FFF-5C61-4032-A30F-35BEABF93F87}"/>
                  </a:ext>
                </a:extLst>
              </p:cNvPr>
              <p:cNvSpPr>
                <a:spLocks noGrp="1" noRot="1" noChangeAspect="1" noMove="1" noResize="1" noEditPoints="1" noAdjustHandles="1" noChangeArrowheads="1" noChangeShapeType="1" noTextEdit="1"/>
              </p:cNvSpPr>
              <p:nvPr>
                <p:ph idx="1"/>
              </p:nvPr>
            </p:nvSpPr>
            <p:spPr>
              <a:blipFill>
                <a:blip r:embed="rId3"/>
                <a:stretch>
                  <a:fillRect l="-1043" t="-238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2330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026604-1EB0-4FC2-A165-804ABAE343D8}"/>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6432AC-D463-4697-8976-B0B44C42D8E6}"/>
                  </a:ext>
                </a:extLst>
              </p:cNvPr>
              <p:cNvSpPr>
                <a:spLocks noGrp="1"/>
              </p:cNvSpPr>
              <p:nvPr>
                <p:ph idx="1"/>
              </p:nvPr>
            </p:nvSpPr>
            <p:spPr/>
            <p:txBody>
              <a:bodyPr/>
              <a:lstStyle/>
              <a:p>
                <a:r>
                  <a:rPr lang="zh-CN" altLang="en-US" dirty="0"/>
                  <a:t>考虑朴素的</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代表前</a:t>
                </a:r>
                <a14:m>
                  <m:oMath xmlns:m="http://schemas.openxmlformats.org/officeDocument/2006/math">
                    <m:r>
                      <a:rPr lang="en-US" altLang="zh-CN" b="0" i="1" smtClean="0">
                        <a:latin typeface="Cambria Math" panose="02040503050406030204" pitchFamily="18" charset="0"/>
                      </a:rPr>
                      <m:t>𝑖</m:t>
                    </m:r>
                  </m:oMath>
                </a14:m>
                <a:r>
                  <a:rPr lang="zh-CN" altLang="en-US" dirty="0"/>
                  <a:t>个数的划分方式有多少种，那么</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𝑗</m:t>
                        </m:r>
                      </m:sub>
                    </m:sSub>
                  </m:oMath>
                </a14:m>
                <a:r>
                  <a:rPr lang="zh-CN" altLang="en-US" dirty="0"/>
                  <a:t>，其中要求</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oMath>
                </a14:m>
                <a:r>
                  <a:rPr lang="zh-CN" altLang="en-US" dirty="0"/>
                  <a:t>满足条件。</a:t>
                </a:r>
                <a:endParaRPr lang="en-US" altLang="zh-CN" dirty="0"/>
              </a:p>
              <a:p>
                <a:endParaRPr lang="en-US" altLang="zh-CN" dirty="0"/>
              </a:p>
              <a:p>
                <a:r>
                  <a:rPr lang="zh-CN" altLang="en-US" dirty="0"/>
                  <a:t>那么问题就是如何处理后面这个条件。</a:t>
                </a:r>
              </a:p>
            </p:txBody>
          </p:sp>
        </mc:Choice>
        <mc:Fallback xmlns="">
          <p:sp>
            <p:nvSpPr>
              <p:cNvPr id="3" name="内容占位符 2">
                <a:extLst>
                  <a:ext uri="{FF2B5EF4-FFF2-40B4-BE49-F238E27FC236}">
                    <a16:creationId xmlns:a16="http://schemas.microsoft.com/office/drawing/2014/main" id="{A66432AC-D463-4697-8976-B0B44C42D8E6}"/>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7259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F7DCE-8823-4807-AD9F-E666F0808AC8}"/>
              </a:ext>
            </a:extLst>
          </p:cNvPr>
          <p:cNvSpPr>
            <a:spLocks noGrp="1"/>
          </p:cNvSpPr>
          <p:nvPr>
            <p:ph type="title"/>
          </p:nvPr>
        </p:nvSpPr>
        <p:spPr/>
        <p:txBody>
          <a:bodyPr/>
          <a:lstStyle/>
          <a:p>
            <a:r>
              <a:rPr lang="en-US" altLang="zh-CN" dirty="0"/>
              <a:t>CF1349C </a:t>
            </a:r>
            <a:r>
              <a:rPr lang="en-US" altLang="zh-CN" dirty="0" err="1"/>
              <a:t>Orac</a:t>
            </a:r>
            <a:r>
              <a:rPr lang="en-US" altLang="zh-CN" dirty="0"/>
              <a:t> and Game of Life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7EBBEC-5F7B-48CA-A3A2-652534C30B6B}"/>
                  </a:ext>
                </a:extLst>
              </p:cNvPr>
              <p:cNvSpPr>
                <a:spLocks noGrp="1"/>
              </p:cNvSpPr>
              <p:nvPr>
                <p:ph idx="1"/>
              </p:nvPr>
            </p:nvSpPr>
            <p:spPr/>
            <p:txBody>
              <a:bodyPr>
                <a:normAutofit/>
              </a:bodyPr>
              <a:lstStyle/>
              <a:p>
                <a:r>
                  <a:rPr lang="zh-CN" altLang="en-US" dirty="0"/>
                  <a:t>初始有一个</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的网格，网格中只有数字</a:t>
                </a:r>
                <a:r>
                  <a:rPr lang="en-US" altLang="zh-CN" dirty="0"/>
                  <a:t>0</a:t>
                </a:r>
                <a:r>
                  <a:rPr lang="zh-CN" altLang="en-US" dirty="0"/>
                  <a:t>和</a:t>
                </a:r>
                <a:r>
                  <a:rPr lang="en-US" altLang="zh-CN" dirty="0"/>
                  <a:t>1</a:t>
                </a:r>
                <a:r>
                  <a:rPr lang="zh-CN" altLang="en-US" dirty="0"/>
                  <a:t>。每一秒，对于矩阵中的每个格子，如果跟他四连通的某个格子上的数字跟它的数字一样，那么它上面的数字就会改变（</a:t>
                </a:r>
                <a:r>
                  <a:rPr lang="en-US" altLang="zh-CN" dirty="0"/>
                  <a:t>0</a:t>
                </a:r>
                <a:r>
                  <a:rPr lang="zh-CN" altLang="en-US" dirty="0"/>
                  <a:t>变</a:t>
                </a:r>
                <a:r>
                  <a:rPr lang="en-US" altLang="zh-CN" dirty="0"/>
                  <a:t>1,1</a:t>
                </a:r>
                <a:r>
                  <a:rPr lang="zh-CN" altLang="en-US" dirty="0"/>
                  <a:t>变</a:t>
                </a:r>
                <a:r>
                  <a:rPr lang="en-US" altLang="zh-CN" dirty="0"/>
                  <a:t>0</a:t>
                </a:r>
                <a:r>
                  <a:rPr lang="zh-CN" altLang="en-US" dirty="0"/>
                  <a:t>）。</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𝑡</m:t>
                    </m:r>
                  </m:oMath>
                </a14:m>
                <a:r>
                  <a:rPr lang="zh-CN" altLang="en-US" dirty="0"/>
                  <a:t>次询问，每次给定三个数字</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，询问</a:t>
                </a:r>
                <a14:m>
                  <m:oMath xmlns:m="http://schemas.openxmlformats.org/officeDocument/2006/math">
                    <m:r>
                      <a:rPr lang="en-US" altLang="zh-CN" b="0" i="1" smtClean="0">
                        <a:latin typeface="Cambria Math" panose="02040503050406030204" pitchFamily="18" charset="0"/>
                      </a:rPr>
                      <m:t>𝑝</m:t>
                    </m:r>
                  </m:oMath>
                </a14:m>
                <a:r>
                  <a:rPr lang="zh-CN" altLang="en-US" dirty="0"/>
                  <a:t>秒后第</a:t>
                </a:r>
                <a14:m>
                  <m:oMath xmlns:m="http://schemas.openxmlformats.org/officeDocument/2006/math">
                    <m:r>
                      <a:rPr lang="en-US" altLang="zh-CN" b="0" i="1" smtClean="0">
                        <a:latin typeface="Cambria Math" panose="02040503050406030204" pitchFamily="18" charset="0"/>
                      </a:rPr>
                      <m:t>𝑖</m:t>
                    </m:r>
                  </m:oMath>
                </a14:m>
                <a:r>
                  <a:rPr lang="zh-CN" altLang="en-US" dirty="0"/>
                  <a:t>行第</a:t>
                </a:r>
                <a14:m>
                  <m:oMath xmlns:m="http://schemas.openxmlformats.org/officeDocument/2006/math">
                    <m:r>
                      <a:rPr lang="en-US" altLang="zh-CN" b="0" i="1" smtClean="0">
                        <a:latin typeface="Cambria Math" panose="02040503050406030204" pitchFamily="18" charset="0"/>
                      </a:rPr>
                      <m:t>𝑗</m:t>
                    </m:r>
                  </m:oMath>
                </a14:m>
                <a:r>
                  <a:rPr lang="zh-CN" altLang="en-US" dirty="0"/>
                  <a:t>列的格子上的数字是几。</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≤1000;1≤</m:t>
                    </m:r>
                    <m:r>
                      <a:rPr lang="en-US" altLang="zh-CN" b="0" i="1" smtClean="0">
                        <a:latin typeface="Cambria Math" panose="02040503050406030204" pitchFamily="18" charset="0"/>
                      </a:rPr>
                      <m:t>𝑡</m:t>
                    </m:r>
                    <m:r>
                      <a:rPr lang="en-US" altLang="zh-CN" b="0" i="1" smtClean="0">
                        <a:latin typeface="Cambria Math" panose="02040503050406030204" pitchFamily="18" charset="0"/>
                      </a:rPr>
                      <m:t>≤100000;</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18</m:t>
                        </m:r>
                      </m:sup>
                    </m:sSup>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7F7EBBEC-5F7B-48CA-A3A2-652534C30B6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8495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BB256-5AA3-4735-A6F4-866930E88A7D}"/>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F6DFF1-B37F-4E15-97C8-61B09DFC84AA}"/>
                  </a:ext>
                </a:extLst>
              </p:cNvPr>
              <p:cNvSpPr>
                <a:spLocks noGrp="1"/>
              </p:cNvSpPr>
              <p:nvPr>
                <p:ph idx="1"/>
              </p:nvPr>
            </p:nvSpPr>
            <p:spPr/>
            <p:txBody>
              <a:bodyPr>
                <a:normAutofit/>
              </a:bodyPr>
              <a:lstStyle/>
              <a:p>
                <a:r>
                  <a:rPr lang="zh-CN" altLang="en-US" dirty="0"/>
                  <a:t>在从</a:t>
                </a:r>
                <a:r>
                  <a:rPr lang="en-US" altLang="zh-CN" dirty="0"/>
                  <a:t>1</a:t>
                </a:r>
                <a:r>
                  <a:rPr lang="zh-CN" altLang="en-US" dirty="0"/>
                  <a:t>到</a:t>
                </a:r>
                <a14:m>
                  <m:oMath xmlns:m="http://schemas.openxmlformats.org/officeDocument/2006/math">
                    <m:r>
                      <a:rPr lang="en-US" altLang="zh-CN" b="0" i="1" smtClean="0">
                        <a:latin typeface="Cambria Math" panose="02040503050406030204" pitchFamily="18" charset="0"/>
                      </a:rPr>
                      <m:t>𝑛</m:t>
                    </m:r>
                  </m:oMath>
                </a14:m>
                <a:r>
                  <a:rPr lang="zh-CN" altLang="en-US" dirty="0"/>
                  <a:t>计算</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𝑖</m:t>
                        </m:r>
                      </m:sub>
                    </m:sSub>
                  </m:oMath>
                </a14:m>
                <a:r>
                  <a:rPr lang="zh-CN" altLang="en-US" dirty="0"/>
                  <a:t>的过程中，我们记</a:t>
                </a:r>
                <a14:m>
                  <m:oMath xmlns:m="http://schemas.openxmlformats.org/officeDocument/2006/math">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oMath>
                </a14:m>
                <a:r>
                  <a:rPr lang="zh-CN" altLang="en-US" dirty="0"/>
                  <a:t>代表</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𝑖</m:t>
                        </m:r>
                      </m:e>
                    </m:d>
                  </m:oMath>
                </a14:m>
                <a:r>
                  <a:rPr lang="zh-CN" altLang="en-US" dirty="0"/>
                  <a:t>中出现</a:t>
                </a:r>
                <a:r>
                  <a:rPr lang="en-US" altLang="zh-CN" dirty="0"/>
                  <a:t>1</a:t>
                </a:r>
                <a:r>
                  <a:rPr lang="zh-CN" altLang="en-US" dirty="0"/>
                  <a:t>次的数的个数，那么你需要对于所有</a:t>
                </a:r>
                <a14:m>
                  <m:oMath xmlns:m="http://schemas.openxmlformats.org/officeDocument/2006/math">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的</a:t>
                </a:r>
                <a14:m>
                  <m:oMath xmlns:m="http://schemas.openxmlformats.org/officeDocument/2006/math">
                    <m:r>
                      <a:rPr lang="en-US" altLang="zh-CN" b="0" i="1" dirty="0" smtClean="0">
                        <a:latin typeface="Cambria Math" panose="02040503050406030204" pitchFamily="18" charset="0"/>
                      </a:rPr>
                      <m:t>𝑗</m:t>
                    </m:r>
                  </m:oMath>
                </a14:m>
                <a:r>
                  <a:rPr lang="zh-CN" altLang="en-US" dirty="0"/>
                  <a:t>，计算</a:t>
                </a:r>
                <a14:m>
                  <m:oMath xmlns:m="http://schemas.openxmlformats.org/officeDocument/2006/math">
                    <m:r>
                      <a:rPr lang="en-US" altLang="zh-CN" b="0" i="1" smtClean="0">
                        <a:latin typeface="Cambria Math" panose="02040503050406030204" pitchFamily="18" charset="0"/>
                      </a:rPr>
                      <m:t>𝑓</m:t>
                    </m:r>
                  </m:oMath>
                </a14:m>
                <a:r>
                  <a:rPr lang="zh-CN" altLang="en-US" dirty="0"/>
                  <a:t>的和。</a:t>
                </a:r>
                <a:endParaRPr lang="en-US" altLang="zh-CN" dirty="0"/>
              </a:p>
              <a:p>
                <a:r>
                  <a:rPr lang="zh-CN" altLang="en-US" dirty="0"/>
                  <a:t>同时，从</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变成</a:t>
                </a:r>
                <a14:m>
                  <m:oMath xmlns:m="http://schemas.openxmlformats.org/officeDocument/2006/math">
                    <m:r>
                      <a:rPr lang="en-US" altLang="zh-CN" b="0" i="1" dirty="0" smtClean="0">
                        <a:latin typeface="Cambria Math" panose="02040503050406030204" pitchFamily="18" charset="0"/>
                      </a:rPr>
                      <m:t>𝑖</m:t>
                    </m:r>
                  </m:oMath>
                </a14:m>
                <a:r>
                  <a:rPr lang="zh-CN" altLang="en-US" dirty="0"/>
                  <a:t>时，你找到最靠后的两个位置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&lt;</m:t>
                        </m:r>
                        <m:r>
                          <a:rPr lang="en-US" altLang="zh-CN" b="0" i="1" smtClean="0">
                            <a:latin typeface="Cambria Math" panose="02040503050406030204" pitchFamily="18" charset="0"/>
                          </a:rPr>
                          <m:t>𝑦</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e>
                    </m:d>
                  </m:oMath>
                </a14:m>
                <a:r>
                  <a:rPr lang="zh-CN" altLang="en-US" dirty="0"/>
                  <a:t>，那么对于</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𝑦</m:t>
                    </m:r>
                  </m:oMath>
                </a14:m>
                <a:r>
                  <a:rPr lang="zh-CN" altLang="en-US" dirty="0"/>
                  <a:t>，</a:t>
                </a:r>
                <a14:m>
                  <m:oMath xmlns:m="http://schemas.openxmlformats.org/officeDocument/2006/math">
                    <m:r>
                      <a:rPr lang="en-US" altLang="zh-CN" b="0" i="1" dirty="0" smtClean="0">
                        <a:latin typeface="Cambria Math" panose="02040503050406030204" pitchFamily="18" charset="0"/>
                      </a:rPr>
                      <m:t>𝑐𝑛</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𝑗</m:t>
                        </m:r>
                      </m:sub>
                    </m:sSub>
                  </m:oMath>
                </a14:m>
                <a:r>
                  <a:rPr lang="zh-CN" altLang="en-US" dirty="0"/>
                  <a:t>会减少</a:t>
                </a:r>
                <a:r>
                  <a:rPr lang="en-US" altLang="zh-CN" dirty="0"/>
                  <a:t>1</a:t>
                </a:r>
                <a:r>
                  <a:rPr lang="zh-CN" altLang="en-US" dirty="0"/>
                  <a:t>；对于</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oMath>
                </a14:m>
                <a:r>
                  <a:rPr lang="zh-CN" altLang="en-US" dirty="0"/>
                  <a:t>，</a:t>
                </a:r>
                <a14:m>
                  <m:oMath xmlns:m="http://schemas.openxmlformats.org/officeDocument/2006/math">
                    <m:r>
                      <a:rPr lang="en-US" altLang="zh-CN" b="0" i="1" dirty="0" smtClean="0">
                        <a:latin typeface="Cambria Math" panose="02040503050406030204" pitchFamily="18" charset="0"/>
                      </a:rPr>
                      <m:t>𝑐𝑛</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𝑗</m:t>
                        </m:r>
                      </m:sub>
                    </m:sSub>
                  </m:oMath>
                </a14:m>
                <a:r>
                  <a:rPr lang="zh-CN" altLang="en-US" dirty="0"/>
                  <a:t>会增加</a:t>
                </a:r>
                <a:r>
                  <a:rPr lang="en-US" altLang="zh-CN" dirty="0"/>
                  <a:t>1</a:t>
                </a:r>
                <a:r>
                  <a:rPr lang="zh-CN" altLang="en-US" dirty="0"/>
                  <a:t>。</a:t>
                </a:r>
                <a:endParaRPr lang="en-US" altLang="zh-CN" dirty="0"/>
              </a:p>
              <a:p>
                <a:r>
                  <a:rPr lang="zh-CN" altLang="en-US" dirty="0"/>
                  <a:t>我们需要在支持区间加减</a:t>
                </a:r>
                <a:r>
                  <a:rPr lang="en-US" altLang="zh-CN" dirty="0"/>
                  <a:t>1</a:t>
                </a:r>
                <a:r>
                  <a:rPr lang="zh-CN" altLang="en-US" dirty="0"/>
                  <a:t>的情况下，维护这个值，怎么做呢？</a:t>
                </a:r>
              </a:p>
            </p:txBody>
          </p:sp>
        </mc:Choice>
        <mc:Fallback xmlns="">
          <p:sp>
            <p:nvSpPr>
              <p:cNvPr id="3" name="内容占位符 2">
                <a:extLst>
                  <a:ext uri="{FF2B5EF4-FFF2-40B4-BE49-F238E27FC236}">
                    <a16:creationId xmlns:a16="http://schemas.microsoft.com/office/drawing/2014/main" id="{6CF6DFF1-B37F-4E15-97C8-61B09DFC84AA}"/>
                  </a:ext>
                </a:extLst>
              </p:cNvPr>
              <p:cNvSpPr>
                <a:spLocks noGrp="1" noRot="1" noChangeAspect="1" noMove="1" noResize="1" noEditPoints="1" noAdjustHandles="1" noChangeArrowheads="1" noChangeShapeType="1" noTextEdit="1"/>
              </p:cNvSpPr>
              <p:nvPr>
                <p:ph idx="1"/>
              </p:nvPr>
            </p:nvSpPr>
            <p:spPr>
              <a:blipFill>
                <a:blip r:embed="rId3"/>
                <a:stretch>
                  <a:fillRect l="-1043" t="-2101" r="-4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6576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A2B28-9E78-4292-A342-A1CDFB55D94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09DD6C-8AD6-4552-9F5D-363042C1D738}"/>
                  </a:ext>
                </a:extLst>
              </p:cNvPr>
              <p:cNvSpPr>
                <a:spLocks noGrp="1"/>
              </p:cNvSpPr>
              <p:nvPr>
                <p:ph idx="1"/>
              </p:nvPr>
            </p:nvSpPr>
            <p:spPr/>
            <p:txBody>
              <a:bodyPr>
                <a:normAutofit/>
              </a:bodyPr>
              <a:lstStyle/>
              <a:p>
                <a:r>
                  <a:rPr lang="zh-CN" altLang="en-US" dirty="0"/>
                  <a:t>考虑根号分治：</a:t>
                </a:r>
                <a:endParaRPr lang="en-US" altLang="zh-CN" dirty="0"/>
              </a:p>
              <a:p>
                <a:r>
                  <a:rPr lang="zh-CN" altLang="en-US" dirty="0"/>
                  <a:t>我们将每</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个位置划分成一块，每一块记一个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代表块内</a:t>
                </a:r>
                <a14:m>
                  <m:oMath xmlns:m="http://schemas.openxmlformats.org/officeDocument/2006/math">
                    <m:r>
                      <a:rPr lang="en-US" altLang="zh-CN" b="0" i="1" dirty="0" smtClean="0">
                        <a:latin typeface="Cambria Math" panose="02040503050406030204" pitchFamily="18" charset="0"/>
                      </a:rPr>
                      <m:t>𝑐𝑛𝑡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oMath>
                </a14:m>
                <a:r>
                  <a:rPr lang="zh-CN" altLang="en-US" dirty="0"/>
                  <a:t>的位置个数，同时记一个</a:t>
                </a:r>
                <a14:m>
                  <m:oMath xmlns:m="http://schemas.openxmlformats.org/officeDocument/2006/math">
                    <m:r>
                      <a:rPr lang="en-US" altLang="zh-CN" b="0" i="1" smtClean="0">
                        <a:latin typeface="Cambria Math" panose="02040503050406030204" pitchFamily="18" charset="0"/>
                      </a:rPr>
                      <m:t>𝑝𝑜𝑠</m:t>
                    </m:r>
                  </m:oMath>
                </a14:m>
                <a:r>
                  <a:rPr lang="zh-CN" altLang="en-US" dirty="0"/>
                  <a:t>，代表“</a:t>
                </a:r>
                <a14:m>
                  <m:oMath xmlns:m="http://schemas.openxmlformats.org/officeDocument/2006/math">
                    <m:r>
                      <a:rPr lang="en-US" altLang="zh-CN" b="0" i="1" smtClean="0">
                        <a:latin typeface="Cambria Math" panose="02040503050406030204" pitchFamily="18" charset="0"/>
                      </a:rPr>
                      <m:t>𝑘</m:t>
                    </m:r>
                  </m:oMath>
                </a14:m>
                <a:r>
                  <a:rPr lang="zh-CN" altLang="en-US" dirty="0"/>
                  <a:t>”的位置。</a:t>
                </a:r>
                <a:endParaRPr lang="en-US" altLang="zh-CN" dirty="0"/>
              </a:p>
              <a:p>
                <a:r>
                  <a:rPr lang="zh-CN" altLang="en-US" dirty="0"/>
                  <a:t>当我们进行区间修改时，对于每个被修改到的块，如果它被修改区间整体覆盖，那么只需要</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zh-CN" altLang="en-US" dirty="0"/>
                  <a:t>挪动一下</a:t>
                </a:r>
                <a14:m>
                  <m:oMath xmlns:m="http://schemas.openxmlformats.org/officeDocument/2006/math">
                    <m:r>
                      <a:rPr lang="en-US" altLang="zh-CN" b="0" i="1" smtClean="0">
                        <a:latin typeface="Cambria Math" panose="02040503050406030204" pitchFamily="18" charset="0"/>
                      </a:rPr>
                      <m:t>𝑝𝑜𝑠</m:t>
                    </m:r>
                  </m:oMath>
                </a14:m>
                <a:r>
                  <a:rPr lang="zh-CN" altLang="en-US" dirty="0"/>
                  <a:t>；如果没有被整体覆盖，那么暴力修改，这样的区间只有两个。</a:t>
                </a:r>
                <a:endParaRPr lang="en-US" altLang="zh-CN" dirty="0"/>
              </a:p>
              <a:p>
                <a:r>
                  <a:rPr lang="zh-CN" altLang="en-US" dirty="0"/>
                  <a:t> 过程中顺便维护</a:t>
                </a:r>
                <a14:m>
                  <m:oMath xmlns:m="http://schemas.openxmlformats.org/officeDocument/2006/math">
                    <m:r>
                      <a:rPr lang="en-US" altLang="zh-CN" b="0" i="1" smtClean="0">
                        <a:latin typeface="Cambria Math" panose="02040503050406030204" pitchFamily="18" charset="0"/>
                      </a:rPr>
                      <m:t>𝑓</m:t>
                    </m:r>
                  </m:oMath>
                </a14:m>
                <a:r>
                  <a:rPr lang="zh-CN" altLang="en-US" dirty="0"/>
                  <a:t>的和，这题就做完了。</a:t>
                </a:r>
                <a:endParaRPr lang="en-US" altLang="zh-CN" dirty="0"/>
              </a:p>
              <a:p>
                <a:r>
                  <a:rPr lang="zh-CN" altLang="en-US" strike="sngStrike" dirty="0"/>
                  <a:t>可能需要卡一下空间</a:t>
                </a:r>
              </a:p>
            </p:txBody>
          </p:sp>
        </mc:Choice>
        <mc:Fallback xmlns="">
          <p:sp>
            <p:nvSpPr>
              <p:cNvPr id="3" name="内容占位符 2">
                <a:extLst>
                  <a:ext uri="{FF2B5EF4-FFF2-40B4-BE49-F238E27FC236}">
                    <a16:creationId xmlns:a16="http://schemas.microsoft.com/office/drawing/2014/main" id="{6F09DD6C-8AD6-4552-9F5D-363042C1D738}"/>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8937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C17C2-3CEA-4EB4-84DD-1ABABB7343A7}"/>
              </a:ext>
            </a:extLst>
          </p:cNvPr>
          <p:cNvSpPr>
            <a:spLocks noGrp="1"/>
          </p:cNvSpPr>
          <p:nvPr>
            <p:ph type="title"/>
          </p:nvPr>
        </p:nvSpPr>
        <p:spPr/>
        <p:txBody>
          <a:bodyPr/>
          <a:lstStyle/>
          <a:p>
            <a:r>
              <a:rPr lang="en-US" altLang="zh-CN" dirty="0"/>
              <a:t>CF1098D Eels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56693EF-8FFB-4452-973D-8BA2F6F90F75}"/>
                  </a:ext>
                </a:extLst>
              </p:cNvPr>
              <p:cNvSpPr>
                <a:spLocks noGrp="1"/>
              </p:cNvSpPr>
              <p:nvPr>
                <p:ph idx="1"/>
              </p:nvPr>
            </p:nvSpPr>
            <p:spPr/>
            <p:txBody>
              <a:bodyPr>
                <a:normAutofit lnSpcReduction="10000"/>
              </a:bodyPr>
              <a:lstStyle/>
              <a:p>
                <a:r>
                  <a:rPr lang="zh-CN" altLang="en-US" dirty="0"/>
                  <a:t>假设鱼缸里有若干条鱼，每条鱼有体重。这些鱼会互相打架，体重小的一方会被吃掉，另一个则会获得它的体重，直到只剩下一条鱼。</a:t>
                </a:r>
                <a:endParaRPr lang="en-US" altLang="zh-CN" dirty="0"/>
              </a:p>
              <a:p>
                <a:r>
                  <a:rPr lang="zh-CN" altLang="en-US" dirty="0"/>
                  <a:t>当两只重量为</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r>
                  <a:rPr lang="zh-CN" altLang="en-US" dirty="0"/>
                  <a:t>的鱼打架时，剩下的鱼重量会变成</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。如果</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≤2</m:t>
                    </m:r>
                    <m:r>
                      <a:rPr lang="en-US" altLang="zh-CN" b="0" i="1" smtClean="0">
                        <a:latin typeface="Cambria Math" panose="02040503050406030204" pitchFamily="18" charset="0"/>
                      </a:rPr>
                      <m:t>𝑎</m:t>
                    </m:r>
                  </m:oMath>
                </a14:m>
                <a:r>
                  <a:rPr lang="zh-CN" altLang="en-US" dirty="0"/>
                  <a:t>，我们就认为这场战斗很危险。</a:t>
                </a:r>
                <a:endParaRPr lang="en-US" altLang="zh-CN" dirty="0"/>
              </a:p>
              <a:p>
                <a:r>
                  <a:rPr lang="zh-CN" altLang="en-US" dirty="0"/>
                  <a:t>对于一个鱼的集合，我们定义其危险值，为将它们放到同一个鱼缸里时，最多发生多少次危险的战斗。</a:t>
                </a:r>
                <a:endParaRPr lang="en-US" altLang="zh-CN" dirty="0"/>
              </a:p>
              <a:p>
                <a:r>
                  <a:rPr lang="zh-CN" altLang="en-US" dirty="0"/>
                  <a:t>维护一个鱼的集合，支持加入</a:t>
                </a:r>
                <a:r>
                  <a:rPr lang="en-US" altLang="zh-CN" dirty="0"/>
                  <a:t>/</a:t>
                </a:r>
                <a:r>
                  <a:rPr lang="zh-CN" altLang="en-US" dirty="0"/>
                  <a:t>删除鱼。每次操作后你需要输出这个集合的危险度</a:t>
                </a:r>
              </a:p>
              <a:p>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≤500000;1≤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056693EF-8FFB-4452-973D-8BA2F6F90F75}"/>
                  </a:ext>
                </a:extLst>
              </p:cNvPr>
              <p:cNvSpPr>
                <a:spLocks noGrp="1" noRot="1" noChangeAspect="1" noMove="1" noResize="1" noEditPoints="1" noAdjustHandles="1" noChangeArrowheads="1" noChangeShapeType="1" noTextEdit="1"/>
              </p:cNvSpPr>
              <p:nvPr>
                <p:ph idx="1"/>
              </p:nvPr>
            </p:nvSpPr>
            <p:spPr>
              <a:blipFill>
                <a:blip r:embed="rId3"/>
                <a:stretch>
                  <a:fillRect l="-1043" t="-322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3079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04625-1EDD-44B1-9096-FB1B11ACF1BF}"/>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494E1D-166D-42BE-9362-F8CB483BF6AD}"/>
                  </a:ext>
                </a:extLst>
              </p:cNvPr>
              <p:cNvSpPr>
                <a:spLocks noGrp="1"/>
              </p:cNvSpPr>
              <p:nvPr>
                <p:ph idx="1"/>
              </p:nvPr>
            </p:nvSpPr>
            <p:spPr/>
            <p:txBody>
              <a:bodyPr/>
              <a:lstStyle/>
              <a:p>
                <a:r>
                  <a:rPr lang="zh-CN" altLang="en-US" dirty="0"/>
                  <a:t>我们将集合里的鱼排序，记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为第</a:t>
                </a:r>
                <a14:m>
                  <m:oMath xmlns:m="http://schemas.openxmlformats.org/officeDocument/2006/math">
                    <m:r>
                      <a:rPr lang="en-US" altLang="zh-CN" b="0" i="1" smtClean="0">
                        <a:latin typeface="Cambria Math" panose="02040503050406030204" pitchFamily="18" charset="0"/>
                      </a:rPr>
                      <m:t>𝑖</m:t>
                    </m:r>
                  </m:oMath>
                </a14:m>
                <a:r>
                  <a:rPr lang="zh-CN" altLang="en-US" dirty="0"/>
                  <a:t>个鱼的体重，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为其前缀和，那么最多发生危险战斗的次数就是</a:t>
                </a:r>
                <a14:m>
                  <m:oMath xmlns:m="http://schemas.openxmlformats.org/officeDocument/2006/math">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的个数。</a:t>
                </a:r>
                <a:endParaRPr lang="en-US" altLang="zh-CN" dirty="0"/>
              </a:p>
              <a:p>
                <a:r>
                  <a:rPr lang="zh-CN" altLang="en-US" dirty="0"/>
                  <a:t>我们可以转换一下，变成总次数减去</a:t>
                </a:r>
                <a14:m>
                  <m:oMath xmlns:m="http://schemas.openxmlformats.org/officeDocument/2006/math">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的个数。</a:t>
                </a:r>
                <a:endParaRPr lang="en-US" altLang="zh-CN" dirty="0"/>
              </a:p>
              <a:p>
                <a:r>
                  <a:rPr lang="zh-CN" altLang="en-US" dirty="0"/>
                  <a:t>我们将鱼分成</a:t>
                </a:r>
                <a14:m>
                  <m:oMath xmlns:m="http://schemas.openxmlformats.org/officeDocument/2006/math">
                    <m:r>
                      <a:rPr lang="en-US" altLang="zh-CN" b="0" i="1" smtClean="0">
                        <a:latin typeface="Cambria Math" panose="02040503050406030204" pitchFamily="18" charset="0"/>
                      </a:rPr>
                      <m:t>30</m:t>
                    </m:r>
                  </m:oMath>
                </a14:m>
                <a:r>
                  <a:rPr lang="zh-CN" altLang="en-US" dirty="0"/>
                  <a:t>组，第</a:t>
                </a:r>
                <a14:m>
                  <m:oMath xmlns:m="http://schemas.openxmlformats.org/officeDocument/2006/math">
                    <m:r>
                      <a:rPr lang="en-US" altLang="zh-CN" b="0" i="1" smtClean="0">
                        <a:latin typeface="Cambria Math" panose="02040503050406030204" pitchFamily="18" charset="0"/>
                      </a:rPr>
                      <m:t>𝑖</m:t>
                    </m:r>
                  </m:oMath>
                </a14:m>
                <a:r>
                  <a:rPr lang="zh-CN" altLang="en-US" dirty="0"/>
                  <a:t>组包含所有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p>
                  </m:oMath>
                </a14:m>
                <a:r>
                  <a:rPr lang="zh-CN" altLang="en-US" dirty="0"/>
                  <a:t>到</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b="0" i="1" dirty="0" smtClean="0">
                            <a:latin typeface="Cambria Math" panose="02040503050406030204" pitchFamily="18" charset="0"/>
                          </a:rPr>
                          <m:t>𝑖</m:t>
                        </m:r>
                      </m:sup>
                    </m:sSup>
                    <m:r>
                      <a:rPr lang="en-US" altLang="zh-CN" b="0" i="1" dirty="0" smtClean="0">
                        <a:latin typeface="Cambria Math" panose="02040503050406030204" pitchFamily="18" charset="0"/>
                      </a:rPr>
                      <m:t>−1</m:t>
                    </m:r>
                  </m:oMath>
                </a14:m>
                <a:r>
                  <a:rPr lang="zh-CN" altLang="en-US" dirty="0"/>
                  <a:t>之间的数。不难发现，只有两个不同组内的鱼才会产生贡献（否则体重一定不到两倍）。</a:t>
                </a:r>
                <a:endParaRPr lang="en-US" altLang="zh-CN" dirty="0"/>
              </a:p>
              <a:p>
                <a:endParaRPr lang="en-US" altLang="zh-CN" dirty="0"/>
              </a:p>
              <a:p>
                <a:r>
                  <a:rPr lang="zh-CN" altLang="en-US" dirty="0"/>
                  <a:t>每组内维护一个可删除的堆（两个</a:t>
                </a:r>
                <a:r>
                  <a:rPr lang="en-US" altLang="zh-CN" dirty="0" err="1"/>
                  <a:t>priority_queue</a:t>
                </a:r>
                <a:r>
                  <a:rPr lang="zh-CN" altLang="en-US" dirty="0"/>
                  <a:t>即可），并维护堆内数字和，修改后直接暴力找这</a:t>
                </a:r>
                <a:r>
                  <a:rPr lang="en-US" altLang="zh-CN" dirty="0"/>
                  <a:t>30</a:t>
                </a:r>
                <a:r>
                  <a:rPr lang="zh-CN" altLang="en-US" dirty="0"/>
                  <a:t>集合，然后判断。</a:t>
                </a:r>
              </a:p>
            </p:txBody>
          </p:sp>
        </mc:Choice>
        <mc:Fallback xmlns="">
          <p:sp>
            <p:nvSpPr>
              <p:cNvPr id="3" name="内容占位符 2">
                <a:extLst>
                  <a:ext uri="{FF2B5EF4-FFF2-40B4-BE49-F238E27FC236}">
                    <a16:creationId xmlns:a16="http://schemas.microsoft.com/office/drawing/2014/main" id="{EC494E1D-166D-42BE-9362-F8CB483BF6AD}"/>
                  </a:ext>
                </a:extLst>
              </p:cNvPr>
              <p:cNvSpPr>
                <a:spLocks noGrp="1" noRot="1" noChangeAspect="1" noMove="1" noResize="1" noEditPoints="1" noAdjustHandles="1" noChangeArrowheads="1" noChangeShapeType="1" noTextEdit="1"/>
              </p:cNvSpPr>
              <p:nvPr>
                <p:ph idx="1"/>
              </p:nvPr>
            </p:nvSpPr>
            <p:spPr>
              <a:blipFill>
                <a:blip r:embed="rId3"/>
                <a:stretch>
                  <a:fillRect l="-1043" t="-238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1928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51CDB-07FA-4B45-9387-19DD105B5515}"/>
              </a:ext>
            </a:extLst>
          </p:cNvPr>
          <p:cNvSpPr>
            <a:spLocks noGrp="1"/>
          </p:cNvSpPr>
          <p:nvPr>
            <p:ph type="title"/>
          </p:nvPr>
        </p:nvSpPr>
        <p:spPr/>
        <p:txBody>
          <a:bodyPr/>
          <a:lstStyle/>
          <a:p>
            <a:r>
              <a:rPr lang="en-US" altLang="zh-CN" dirty="0"/>
              <a:t>CF1044F DFS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89ED25-FC59-4499-BDB0-331D5A10F49B}"/>
                  </a:ext>
                </a:extLst>
              </p:cNvPr>
              <p:cNvSpPr>
                <a:spLocks noGrp="1"/>
              </p:cNvSpPr>
              <p:nvPr>
                <p:ph idx="1"/>
              </p:nvPr>
            </p:nvSpPr>
            <p:spPr/>
            <p:txBody>
              <a:bodyPr/>
              <a:lstStyle/>
              <a:p>
                <a:r>
                  <a:rPr lang="zh-CN" altLang="en-US" dirty="0"/>
                  <a:t>有一棵</a:t>
                </a:r>
                <a14:m>
                  <m:oMath xmlns:m="http://schemas.openxmlformats.org/officeDocument/2006/math">
                    <m:r>
                      <a:rPr lang="en-US" altLang="zh-CN" b="0" i="1" smtClean="0">
                        <a:latin typeface="Cambria Math" panose="02040503050406030204" pitchFamily="18" charset="0"/>
                      </a:rPr>
                      <m:t>𝑛</m:t>
                    </m:r>
                  </m:oMath>
                </a14:m>
                <a:r>
                  <a:rPr lang="zh-CN" altLang="en-US" dirty="0"/>
                  <a:t>个点的树</a:t>
                </a:r>
                <a14:m>
                  <m:oMath xmlns:m="http://schemas.openxmlformats.org/officeDocument/2006/math">
                    <m:r>
                      <a:rPr lang="en-US" altLang="zh-CN" b="0" i="1" smtClean="0">
                        <a:latin typeface="Cambria Math" panose="02040503050406030204" pitchFamily="18" charset="0"/>
                      </a:rPr>
                      <m:t>𝑇</m:t>
                    </m:r>
                  </m:oMath>
                </a14:m>
                <a:r>
                  <a:rPr lang="zh-CN" altLang="en-US" dirty="0"/>
                  <a:t>，有一张图</a:t>
                </a:r>
                <a14:m>
                  <m:oMath xmlns:m="http://schemas.openxmlformats.org/officeDocument/2006/math">
                    <m:r>
                      <a:rPr lang="en-US" altLang="zh-CN" b="0" i="1" smtClean="0">
                        <a:latin typeface="Cambria Math" panose="02040503050406030204" pitchFamily="18" charset="0"/>
                      </a:rPr>
                      <m:t>𝐺</m:t>
                    </m:r>
                  </m:oMath>
                </a14:m>
                <a:r>
                  <a:rPr lang="zh-CN" altLang="en-US" dirty="0"/>
                  <a:t>，初始为</a:t>
                </a:r>
                <a14:m>
                  <m:oMath xmlns:m="http://schemas.openxmlformats.org/officeDocument/2006/math">
                    <m:r>
                      <a:rPr lang="en-US" altLang="zh-CN" b="0" i="1" smtClean="0">
                        <a:latin typeface="Cambria Math" panose="02040503050406030204" pitchFamily="18" charset="0"/>
                      </a:rPr>
                      <m:t>𝑇</m:t>
                    </m:r>
                  </m:oMath>
                </a14:m>
                <a:r>
                  <a:rPr lang="zh-CN" altLang="en-US" dirty="0"/>
                  <a:t>。有</a:t>
                </a:r>
                <a14:m>
                  <m:oMath xmlns:m="http://schemas.openxmlformats.org/officeDocument/2006/math">
                    <m:r>
                      <a:rPr lang="en-US" altLang="zh-CN" b="0" i="1" smtClean="0">
                        <a:latin typeface="Cambria Math" panose="02040503050406030204" pitchFamily="18" charset="0"/>
                      </a:rPr>
                      <m:t>𝑞</m:t>
                    </m:r>
                  </m:oMath>
                </a14:m>
                <a:r>
                  <a:rPr lang="zh-CN" altLang="en-US" dirty="0"/>
                  <a:t>次操作，每次给定一条边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：若图中没有这条边，就加入这条边；否则就删除这条边。保证无论如何都不会删除</a:t>
                </a:r>
                <a14:m>
                  <m:oMath xmlns:m="http://schemas.openxmlformats.org/officeDocument/2006/math">
                    <m:r>
                      <a:rPr lang="en-US" altLang="zh-CN" b="0" i="1" smtClean="0">
                        <a:latin typeface="Cambria Math" panose="02040503050406030204" pitchFamily="18" charset="0"/>
                      </a:rPr>
                      <m:t>𝑇</m:t>
                    </m:r>
                  </m:oMath>
                </a14:m>
                <a:r>
                  <a:rPr lang="zh-CN" altLang="en-US" dirty="0"/>
                  <a:t>中的边。</a:t>
                </a:r>
                <a:endParaRPr lang="en-US" altLang="zh-CN" dirty="0"/>
              </a:p>
              <a:p>
                <a:r>
                  <a:rPr lang="zh-CN" altLang="en-US" dirty="0"/>
                  <a:t>对于图</a:t>
                </a:r>
                <a14:m>
                  <m:oMath xmlns:m="http://schemas.openxmlformats.org/officeDocument/2006/math">
                    <m:r>
                      <a:rPr lang="en-US" altLang="zh-CN" b="0" i="1" smtClean="0">
                        <a:latin typeface="Cambria Math" panose="02040503050406030204" pitchFamily="18" charset="0"/>
                      </a:rPr>
                      <m:t>𝐺</m:t>
                    </m:r>
                  </m:oMath>
                </a14:m>
                <a:r>
                  <a:rPr lang="zh-CN" altLang="en-US" dirty="0"/>
                  <a:t>中的一个点</a:t>
                </a:r>
                <a14:m>
                  <m:oMath xmlns:m="http://schemas.openxmlformats.org/officeDocument/2006/math">
                    <m:r>
                      <a:rPr lang="en-US" altLang="zh-CN" b="0" i="1" smtClean="0">
                        <a:latin typeface="Cambria Math" panose="02040503050406030204" pitchFamily="18" charset="0"/>
                      </a:rPr>
                      <m:t>𝑤</m:t>
                    </m:r>
                  </m:oMath>
                </a14:m>
                <a:r>
                  <a:rPr lang="zh-CN" altLang="en-US" dirty="0"/>
                  <a:t>，我们称</a:t>
                </a:r>
                <a14:m>
                  <m:oMath xmlns:m="http://schemas.openxmlformats.org/officeDocument/2006/math">
                    <m:r>
                      <a:rPr lang="en-US" altLang="zh-CN" b="0" i="1" smtClean="0">
                        <a:latin typeface="Cambria Math" panose="02040503050406030204" pitchFamily="18" charset="0"/>
                      </a:rPr>
                      <m:t>𝑤</m:t>
                    </m:r>
                  </m:oMath>
                </a14:m>
                <a:r>
                  <a:rPr lang="zh-CN" altLang="en-US" dirty="0"/>
                  <a:t>为好的，如果我们从</a:t>
                </a:r>
                <a14:m>
                  <m:oMath xmlns:m="http://schemas.openxmlformats.org/officeDocument/2006/math">
                    <m:r>
                      <a:rPr lang="en-US" altLang="zh-CN" b="0" i="1" smtClean="0">
                        <a:latin typeface="Cambria Math" panose="02040503050406030204" pitchFamily="18" charset="0"/>
                      </a:rPr>
                      <m:t>𝑤</m:t>
                    </m:r>
                  </m:oMath>
                </a14:m>
                <a:r>
                  <a:rPr lang="zh-CN" altLang="en-US" dirty="0"/>
                  <a:t>开始</a:t>
                </a:r>
                <a:r>
                  <a:rPr lang="en-US" altLang="zh-CN" dirty="0" err="1"/>
                  <a:t>dfs</a:t>
                </a:r>
                <a:r>
                  <a:rPr lang="zh-CN" altLang="en-US" dirty="0"/>
                  <a:t>，存在一种合理安排出边的方式，使得</a:t>
                </a:r>
                <a:r>
                  <a:rPr lang="en-US" altLang="zh-CN" dirty="0" err="1"/>
                  <a:t>dfs</a:t>
                </a:r>
                <a:r>
                  <a:rPr lang="zh-CN" altLang="en-US" dirty="0"/>
                  <a:t>树为</a:t>
                </a:r>
                <a14:m>
                  <m:oMath xmlns:m="http://schemas.openxmlformats.org/officeDocument/2006/math">
                    <m:r>
                      <a:rPr lang="en-US" altLang="zh-CN" b="0" i="1" smtClean="0">
                        <a:latin typeface="Cambria Math" panose="02040503050406030204" pitchFamily="18" charset="0"/>
                      </a:rPr>
                      <m:t>𝑇</m:t>
                    </m:r>
                  </m:oMath>
                </a14:m>
                <a:r>
                  <a:rPr lang="zh-CN" altLang="en-US" dirty="0"/>
                  <a:t>。</a:t>
                </a:r>
                <a:endParaRPr lang="en-US" altLang="zh-CN" dirty="0"/>
              </a:p>
              <a:p>
                <a:r>
                  <a:rPr lang="zh-CN" altLang="en-US" dirty="0"/>
                  <a:t>每次操作之后，你需要输出</a:t>
                </a:r>
                <a14:m>
                  <m:oMath xmlns:m="http://schemas.openxmlformats.org/officeDocument/2006/math">
                    <m:r>
                      <a:rPr lang="en-US" altLang="zh-CN" b="0" i="1" smtClean="0">
                        <a:latin typeface="Cambria Math" panose="02040503050406030204" pitchFamily="18" charset="0"/>
                      </a:rPr>
                      <m:t>𝐺</m:t>
                    </m:r>
                  </m:oMath>
                </a14:m>
                <a:r>
                  <a:rPr lang="zh-CN" altLang="en-US" dirty="0"/>
                  <a:t>中好点的个数。</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789ED25-FC59-4499-BDB0-331D5A10F49B}"/>
                  </a:ext>
                </a:extLst>
              </p:cNvPr>
              <p:cNvSpPr>
                <a:spLocks noGrp="1" noRot="1" noChangeAspect="1" noMove="1" noResize="1" noEditPoints="1" noAdjustHandles="1" noChangeArrowheads="1" noChangeShapeType="1" noTextEdit="1"/>
              </p:cNvSpPr>
              <p:nvPr>
                <p:ph idx="1"/>
              </p:nvPr>
            </p:nvSpPr>
            <p:spPr>
              <a:blipFill>
                <a:blip r:embed="rId3"/>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2906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176FA0-537D-4ED5-B38C-A723F80C64B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5A8343-0679-4CF2-8357-5E5A7875F783}"/>
                  </a:ext>
                </a:extLst>
              </p:cNvPr>
              <p:cNvSpPr>
                <a:spLocks noGrp="1"/>
              </p:cNvSpPr>
              <p:nvPr>
                <p:ph idx="1"/>
              </p:nvPr>
            </p:nvSpPr>
            <p:spPr/>
            <p:txBody>
              <a:bodyPr/>
              <a:lstStyle/>
              <a:p>
                <a:r>
                  <a:rPr lang="zh-CN" altLang="en-US" dirty="0"/>
                  <a:t>假如我们有一条非树边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，那么只有</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两侧的点才可能是好点（如图）。</a:t>
                </a:r>
                <a:r>
                  <a:rPr lang="zh-CN" altLang="en-US" strike="sngStrike" dirty="0"/>
                  <a:t>抽象带师</a:t>
                </a:r>
                <a:endParaRPr lang="en-US" altLang="zh-CN" strike="sngStrike" dirty="0"/>
              </a:p>
              <a:p>
                <a:endParaRPr lang="en-US" altLang="zh-CN" dirty="0"/>
              </a:p>
            </p:txBody>
          </p:sp>
        </mc:Choice>
        <mc:Fallback xmlns="">
          <p:sp>
            <p:nvSpPr>
              <p:cNvPr id="3" name="内容占位符 2">
                <a:extLst>
                  <a:ext uri="{FF2B5EF4-FFF2-40B4-BE49-F238E27FC236}">
                    <a16:creationId xmlns:a16="http://schemas.microsoft.com/office/drawing/2014/main" id="{945A8343-0679-4CF2-8357-5E5A7875F783}"/>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A27DCF8-5A6F-4EE4-B6C2-FD5C4BB006D1}"/>
              </a:ext>
            </a:extLst>
          </p:cNvPr>
          <p:cNvPicPr>
            <a:picLocks noChangeAspect="1"/>
          </p:cNvPicPr>
          <p:nvPr/>
        </p:nvPicPr>
        <p:blipFill>
          <a:blip r:embed="rId4"/>
          <a:stretch>
            <a:fillRect/>
          </a:stretch>
        </p:blipFill>
        <p:spPr>
          <a:xfrm>
            <a:off x="5128686" y="3174846"/>
            <a:ext cx="6408975" cy="2408129"/>
          </a:xfrm>
          <a:prstGeom prst="rect">
            <a:avLst/>
          </a:prstGeom>
        </p:spPr>
      </p:pic>
    </p:spTree>
    <p:extLst>
      <p:ext uri="{BB962C8B-B14F-4D97-AF65-F5344CB8AC3E}">
        <p14:creationId xmlns:p14="http://schemas.microsoft.com/office/powerpoint/2010/main" val="1863957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3CED4-8B4D-41CC-B7F5-9FA8BDF1F96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39CD202-A4CA-45A3-BA85-C7C1E91B13ED}"/>
                  </a:ext>
                </a:extLst>
              </p:cNvPr>
              <p:cNvSpPr>
                <a:spLocks noGrp="1"/>
              </p:cNvSpPr>
              <p:nvPr>
                <p:ph idx="1"/>
              </p:nvPr>
            </p:nvSpPr>
            <p:spPr/>
            <p:txBody>
              <a:bodyPr/>
              <a:lstStyle/>
              <a:p>
                <a:r>
                  <a:rPr lang="zh-CN" altLang="en-US" dirty="0"/>
                  <a:t>我们对每个点记一个</a:t>
                </a:r>
                <a14:m>
                  <m:oMath xmlns:m="http://schemas.openxmlformats.org/officeDocument/2006/math">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𝑢</m:t>
                        </m:r>
                      </m:sub>
                    </m:sSub>
                  </m:oMath>
                </a14:m>
                <a:r>
                  <a:rPr lang="zh-CN" altLang="en-US" dirty="0"/>
                  <a:t>，对于一条非树边，我们将所有上述点的</a:t>
                </a:r>
                <a14:m>
                  <m:oMath xmlns:m="http://schemas.openxmlformats.org/officeDocument/2006/math">
                    <m:r>
                      <a:rPr lang="en-US" altLang="zh-CN" b="0" i="1" smtClean="0">
                        <a:latin typeface="Cambria Math" panose="02040503050406030204" pitchFamily="18" charset="0"/>
                      </a:rPr>
                      <m:t>𝑐𝑛𝑡</m:t>
                    </m:r>
                  </m:oMath>
                </a14:m>
                <a:r>
                  <a:rPr lang="zh-CN" altLang="en-US" dirty="0"/>
                  <a:t>增加</a:t>
                </a:r>
                <a:r>
                  <a:rPr lang="en-US" altLang="zh-CN" dirty="0"/>
                  <a:t>1</a:t>
                </a:r>
                <a:r>
                  <a:rPr lang="zh-CN" altLang="en-US" dirty="0"/>
                  <a:t>。如果非树边个数为</a:t>
                </a:r>
                <a14:m>
                  <m:oMath xmlns:m="http://schemas.openxmlformats.org/officeDocument/2006/math">
                    <m:r>
                      <a:rPr lang="en-US" altLang="zh-CN" b="0" i="1" smtClean="0">
                        <a:latin typeface="Cambria Math" panose="02040503050406030204" pitchFamily="18" charset="0"/>
                      </a:rPr>
                      <m:t>𝑘</m:t>
                    </m:r>
                  </m:oMath>
                </a14:m>
                <a:r>
                  <a:rPr lang="zh-CN" altLang="en-US" dirty="0"/>
                  <a:t>，那么只有</a:t>
                </a:r>
                <a14:m>
                  <m:oMath xmlns:m="http://schemas.openxmlformats.org/officeDocument/2006/math">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的那些</a:t>
                </a:r>
                <a14:m>
                  <m:oMath xmlns:m="http://schemas.openxmlformats.org/officeDocument/2006/math">
                    <m:r>
                      <a:rPr lang="en-US" altLang="zh-CN" b="0" i="1" smtClean="0">
                        <a:latin typeface="Cambria Math" panose="02040503050406030204" pitchFamily="18" charset="0"/>
                      </a:rPr>
                      <m:t>𝑢</m:t>
                    </m:r>
                  </m:oMath>
                </a14:m>
                <a:r>
                  <a:rPr lang="zh-CN" altLang="en-US" dirty="0"/>
                  <a:t>才是好的。</a:t>
                </a:r>
                <a:endParaRPr lang="en-US" altLang="zh-CN" dirty="0"/>
              </a:p>
              <a:p>
                <a:endParaRPr lang="en-US" altLang="zh-CN" dirty="0"/>
              </a:p>
              <a:p>
                <a:r>
                  <a:rPr lang="zh-CN" altLang="en-US" dirty="0"/>
                  <a:t>于是可以求出</a:t>
                </a:r>
                <a:r>
                  <a:rPr lang="en-US" altLang="zh-CN" dirty="0" err="1"/>
                  <a:t>dfs</a:t>
                </a:r>
                <a:r>
                  <a:rPr lang="zh-CN" altLang="en-US" dirty="0"/>
                  <a:t>序，然后问题变成用线段树支持区间加，维护最大值及最大值出现次数。</a:t>
                </a:r>
              </a:p>
              <a:p>
                <a:endParaRPr lang="zh-CN" altLang="en-US" dirty="0"/>
              </a:p>
            </p:txBody>
          </p:sp>
        </mc:Choice>
        <mc:Fallback xmlns="">
          <p:sp>
            <p:nvSpPr>
              <p:cNvPr id="3" name="内容占位符 2">
                <a:extLst>
                  <a:ext uri="{FF2B5EF4-FFF2-40B4-BE49-F238E27FC236}">
                    <a16:creationId xmlns:a16="http://schemas.microsoft.com/office/drawing/2014/main" id="{D39CD202-A4CA-45A3-BA85-C7C1E91B13ED}"/>
                  </a:ext>
                </a:extLst>
              </p:cNvPr>
              <p:cNvSpPr>
                <a:spLocks noGrp="1" noRot="1" noChangeAspect="1" noMove="1" noResize="1" noEditPoints="1" noAdjustHandles="1" noChangeArrowheads="1" noChangeShapeType="1" noTextEdit="1"/>
              </p:cNvSpPr>
              <p:nvPr>
                <p:ph idx="1"/>
              </p:nvPr>
            </p:nvSpPr>
            <p:spPr>
              <a:blipFill>
                <a:blip r:embed="rId3"/>
                <a:stretch>
                  <a:fillRect l="-1043" t="-2381" r="-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415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5FE2C-9AD0-43AC-B4FB-D9878FB6FED5}"/>
              </a:ext>
            </a:extLst>
          </p:cNvPr>
          <p:cNvSpPr>
            <a:spLocks noGrp="1"/>
          </p:cNvSpPr>
          <p:nvPr>
            <p:ph type="title"/>
          </p:nvPr>
        </p:nvSpPr>
        <p:spPr/>
        <p:txBody>
          <a:bodyPr/>
          <a:lstStyle/>
          <a:p>
            <a:r>
              <a:rPr lang="en-US" altLang="zh-CN" dirty="0"/>
              <a:t>CF917C Pollywog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E31EFC-BD59-4B1E-8F6F-5729ABDB74BC}"/>
                  </a:ext>
                </a:extLst>
              </p:cNvPr>
              <p:cNvSpPr>
                <a:spLocks noGrp="1"/>
              </p:cNvSpPr>
              <p:nvPr>
                <p:ph idx="1"/>
              </p:nvPr>
            </p:nvSpPr>
            <p:spPr/>
            <p:txBody>
              <a:bodyPr/>
              <a:lstStyle/>
              <a:p>
                <a:r>
                  <a:rPr lang="zh-CN" altLang="en-US" dirty="0"/>
                  <a:t>有</a:t>
                </a:r>
                <a14:m>
                  <m:oMath xmlns:m="http://schemas.openxmlformats.org/officeDocument/2006/math">
                    <m:r>
                      <a:rPr lang="en-US" altLang="zh-CN" b="0" i="1" smtClean="0">
                        <a:latin typeface="Cambria Math" panose="02040503050406030204" pitchFamily="18" charset="0"/>
                      </a:rPr>
                      <m:t>𝑛</m:t>
                    </m:r>
                  </m:oMath>
                </a14:m>
                <a:r>
                  <a:rPr lang="zh-CN" altLang="en-US" dirty="0"/>
                  <a:t>个石头，编号为</a:t>
                </a:r>
                <a:r>
                  <a:rPr lang="en-US" altLang="zh-CN" dirty="0"/>
                  <a:t>1</a:t>
                </a:r>
                <a:r>
                  <a:rPr lang="zh-CN" altLang="en-US" dirty="0"/>
                  <a:t>到</a:t>
                </a:r>
                <a14:m>
                  <m:oMath xmlns:m="http://schemas.openxmlformats.org/officeDocument/2006/math">
                    <m:r>
                      <a:rPr lang="en-US" altLang="zh-CN" b="0" i="1" smtClean="0">
                        <a:latin typeface="Cambria Math" panose="02040503050406030204" pitchFamily="18" charset="0"/>
                      </a:rPr>
                      <m:t>𝑛</m:t>
                    </m:r>
                  </m:oMath>
                </a14:m>
                <a:r>
                  <a:rPr lang="zh-CN" altLang="en-US" dirty="0"/>
                  <a:t>。</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𝑥</m:t>
                    </m:r>
                  </m:oMath>
                </a14:m>
                <a:r>
                  <a:rPr lang="zh-CN" altLang="en-US" dirty="0"/>
                  <a:t>只青蛙，他们一开始在最左侧的</a:t>
                </a:r>
                <a14:m>
                  <m:oMath xmlns:m="http://schemas.openxmlformats.org/officeDocument/2006/math">
                    <m:r>
                      <a:rPr lang="en-US" altLang="zh-CN" b="0" i="1" smtClean="0">
                        <a:latin typeface="Cambria Math" panose="02040503050406030204" pitchFamily="18" charset="0"/>
                      </a:rPr>
                      <m:t>𝑥</m:t>
                    </m:r>
                  </m:oMath>
                </a14:m>
                <a:r>
                  <a:rPr lang="zh-CN" altLang="en-US" dirty="0"/>
                  <a:t>个位置上。</a:t>
                </a:r>
                <a:endParaRPr lang="en-US" altLang="zh-CN" dirty="0"/>
              </a:p>
              <a:p>
                <a:r>
                  <a:rPr lang="zh-CN" altLang="en-US" dirty="0"/>
                  <a:t>每一秒，最左侧的青蛙需要往右跳。位于石头</a:t>
                </a:r>
                <a14:m>
                  <m:oMath xmlns:m="http://schemas.openxmlformats.org/officeDocument/2006/math">
                    <m:r>
                      <a:rPr lang="en-US" altLang="zh-CN" b="0" i="1" smtClean="0">
                        <a:latin typeface="Cambria Math" panose="02040503050406030204" pitchFamily="18" charset="0"/>
                      </a:rPr>
                      <m:t>𝑖</m:t>
                    </m:r>
                  </m:oMath>
                </a14:m>
                <a:r>
                  <a:rPr lang="zh-CN" altLang="en-US" dirty="0"/>
                  <a:t>的青蛙可以跳跃到石头</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，体力花费分别为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Sub>
                  </m:oMath>
                </a14:m>
                <a:r>
                  <a:rPr lang="zh-CN" altLang="en-US" dirty="0"/>
                  <a:t>。青蛙不能跳跃到别的青蛙所在的石头上。</a:t>
                </a:r>
                <a:endParaRPr lang="en-US" altLang="zh-CN" dirty="0"/>
              </a:p>
              <a:p>
                <a:r>
                  <a:rPr lang="zh-CN" altLang="en-US" dirty="0"/>
                  <a:t>另外，有</a:t>
                </a:r>
                <a14:m>
                  <m:oMath xmlns:m="http://schemas.openxmlformats.org/officeDocument/2006/math">
                    <m:r>
                      <a:rPr lang="en-US" altLang="zh-CN" b="0" i="1" smtClean="0">
                        <a:latin typeface="Cambria Math" panose="02040503050406030204" pitchFamily="18" charset="0"/>
                      </a:rPr>
                      <m:t>𝑞</m:t>
                    </m:r>
                  </m:oMath>
                </a14:m>
                <a:r>
                  <a:rPr lang="zh-CN" altLang="en-US" dirty="0"/>
                  <a:t>个石头比较特殊。当一只青蛙落在特殊石头</a:t>
                </a:r>
                <a14:m>
                  <m:oMath xmlns:m="http://schemas.openxmlformats.org/officeDocument/2006/math">
                    <m:r>
                      <a:rPr lang="en-US" altLang="zh-CN" b="0" i="1" smtClean="0">
                        <a:latin typeface="Cambria Math" panose="02040503050406030204" pitchFamily="18" charset="0"/>
                      </a:rPr>
                      <m:t>𝑝</m:t>
                    </m:r>
                  </m:oMath>
                </a14:m>
                <a:r>
                  <a:rPr lang="zh-CN" altLang="en-US" dirty="0"/>
                  <a:t>时，它会额外花费</a:t>
                </a:r>
                <a14:m>
                  <m:oMath xmlns:m="http://schemas.openxmlformats.org/officeDocument/2006/math">
                    <m:r>
                      <a:rPr lang="en-US" altLang="zh-CN" b="0" i="1" smtClean="0">
                        <a:latin typeface="Cambria Math" panose="02040503050406030204" pitchFamily="18" charset="0"/>
                      </a:rPr>
                      <m:t>𝑝</m:t>
                    </m:r>
                  </m:oMath>
                </a14:m>
                <a:r>
                  <a:rPr lang="zh-CN" altLang="en-US" dirty="0"/>
                  <a:t>的体力。</a:t>
                </a:r>
                <a:endParaRPr lang="en-US" altLang="zh-CN" dirty="0"/>
              </a:p>
              <a:p>
                <a:r>
                  <a:rPr lang="zh-CN" altLang="en-US" dirty="0"/>
                  <a:t>它们希望跳到最右侧的</a:t>
                </a:r>
                <a14:m>
                  <m:oMath xmlns:m="http://schemas.openxmlformats.org/officeDocument/2006/math">
                    <m:r>
                      <a:rPr lang="en-US" altLang="zh-CN" b="0" i="1" smtClean="0">
                        <a:latin typeface="Cambria Math" panose="02040503050406030204" pitchFamily="18" charset="0"/>
                      </a:rPr>
                      <m:t>𝑥</m:t>
                    </m:r>
                  </m:oMath>
                </a14:m>
                <a:r>
                  <a:rPr lang="zh-CN" altLang="en-US" dirty="0"/>
                  <a:t>个石头上，帮它们求出最小花费。</a:t>
                </a:r>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≤8;</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18</m:t>
                        </m:r>
                      </m:sup>
                    </m:sSup>
                    <m:r>
                      <a:rPr lang="en-US" altLang="zh-CN" b="0" i="1" smtClean="0">
                        <a:latin typeface="Cambria Math" panose="02040503050406030204" pitchFamily="18" charset="0"/>
                      </a:rPr>
                      <m:t>;0≤</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25,</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func>
                  </m:oMath>
                </a14:m>
                <a:endParaRPr lang="zh-CN" altLang="en-US" dirty="0"/>
              </a:p>
            </p:txBody>
          </p:sp>
        </mc:Choice>
        <mc:Fallback xmlns="">
          <p:sp>
            <p:nvSpPr>
              <p:cNvPr id="3" name="内容占位符 2">
                <a:extLst>
                  <a:ext uri="{FF2B5EF4-FFF2-40B4-BE49-F238E27FC236}">
                    <a16:creationId xmlns:a16="http://schemas.microsoft.com/office/drawing/2014/main" id="{79E31EFC-BD59-4B1E-8F6F-5729ABDB74BC}"/>
                  </a:ext>
                </a:extLst>
              </p:cNvPr>
              <p:cNvSpPr>
                <a:spLocks noGrp="1" noRot="1" noChangeAspect="1" noMove="1" noResize="1" noEditPoints="1" noAdjustHandles="1" noChangeArrowheads="1" noChangeShapeType="1" noTextEdit="1"/>
              </p:cNvSpPr>
              <p:nvPr>
                <p:ph idx="1"/>
              </p:nvPr>
            </p:nvSpPr>
            <p:spPr>
              <a:blipFill>
                <a:blip r:embed="rId3"/>
                <a:stretch>
                  <a:fillRect l="-1043" t="-2381" r="-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4937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A5810-20CE-48BA-AC06-99435045F980}"/>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F68B47-AA9C-41F1-93CD-0A169FF42B46}"/>
                  </a:ext>
                </a:extLst>
              </p:cNvPr>
              <p:cNvSpPr>
                <a:spLocks noGrp="1"/>
              </p:cNvSpPr>
              <p:nvPr>
                <p:ph idx="1"/>
              </p:nvPr>
            </p:nvSpPr>
            <p:spPr/>
            <p:txBody>
              <a:bodyPr/>
              <a:lstStyle/>
              <a:p>
                <a:r>
                  <a:rPr lang="zh-CN" altLang="en-US" dirty="0"/>
                  <a:t>考虑一个状压</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oMath>
                </a14:m>
                <a:r>
                  <a:rPr lang="zh-CN" altLang="en-US" dirty="0"/>
                  <a:t>代表当前青蛙在石头</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上，</a:t>
                </a:r>
                <a14:m>
                  <m:oMath xmlns:m="http://schemas.openxmlformats.org/officeDocument/2006/math">
                    <m:r>
                      <a:rPr lang="en-US" altLang="zh-CN" b="0" i="1" smtClean="0">
                        <a:latin typeface="Cambria Math" panose="02040503050406030204" pitchFamily="18" charset="0"/>
                      </a:rPr>
                      <m:t>𝑆</m:t>
                    </m:r>
                  </m:oMath>
                </a14:m>
                <a:r>
                  <a:rPr lang="zh-CN" altLang="en-US" dirty="0"/>
                  <a:t>是一个二进制数，维护青蛙的具体位置。</a:t>
                </a:r>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𝑖</m:t>
                    </m:r>
                  </m:oMath>
                </a14:m>
                <a:r>
                  <a:rPr lang="zh-CN" altLang="en-US" dirty="0"/>
                  <a:t>这个位置有青蛙，就让它往后跳，否则什么都不做。</a:t>
                </a:r>
                <a:endParaRPr lang="en-US" altLang="zh-CN" dirty="0"/>
              </a:p>
              <a:p>
                <a:r>
                  <a:rPr lang="zh-CN" altLang="en-US" dirty="0"/>
                  <a:t>这样就可以从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转移到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，代价可以顺便算出来。</a:t>
                </a:r>
                <a:endParaRPr lang="en-US" altLang="zh-CN" dirty="0"/>
              </a:p>
              <a:p>
                <a:endParaRPr lang="en-US" altLang="zh-CN" dirty="0"/>
              </a:p>
              <a:p>
                <a:r>
                  <a:rPr lang="zh-CN" altLang="en-US" dirty="0"/>
                  <a:t>但是这样复杂度是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𝑝𝑜𝑙𝑦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d>
                  </m:oMath>
                </a14:m>
                <a:r>
                  <a:rPr lang="zh-CN" altLang="en-US" dirty="0"/>
                  <a:t>的，由于</a:t>
                </a:r>
                <a14:m>
                  <m:oMath xmlns:m="http://schemas.openxmlformats.org/officeDocument/2006/math">
                    <m:r>
                      <a:rPr lang="en-US" altLang="zh-CN" b="0" i="1" smtClean="0">
                        <a:latin typeface="Cambria Math" panose="02040503050406030204" pitchFamily="18" charset="0"/>
                      </a:rPr>
                      <m:t>𝑛</m:t>
                    </m:r>
                  </m:oMath>
                </a14:m>
                <a:r>
                  <a:rPr lang="zh-CN" altLang="en-US" dirty="0"/>
                  <a:t>太大，并不能通过。</a:t>
                </a:r>
              </a:p>
            </p:txBody>
          </p:sp>
        </mc:Choice>
        <mc:Fallback xmlns="">
          <p:sp>
            <p:nvSpPr>
              <p:cNvPr id="3" name="内容占位符 2">
                <a:extLst>
                  <a:ext uri="{FF2B5EF4-FFF2-40B4-BE49-F238E27FC236}">
                    <a16:creationId xmlns:a16="http://schemas.microsoft.com/office/drawing/2014/main" id="{2AF68B47-AA9C-41F1-93CD-0A169FF42B46}"/>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9267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ABD70-243D-4E14-B15E-1A77ED15E35F}"/>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E6B658-73BF-476A-9CB8-603459AB10A5}"/>
                  </a:ext>
                </a:extLst>
              </p:cNvPr>
              <p:cNvSpPr>
                <a:spLocks noGrp="1"/>
              </p:cNvSpPr>
              <p:nvPr>
                <p:ph idx="1"/>
              </p:nvPr>
            </p:nvSpPr>
            <p:spPr/>
            <p:txBody>
              <a:bodyPr/>
              <a:lstStyle/>
              <a:p>
                <a:r>
                  <a:rPr lang="zh-CN" altLang="en-US" dirty="0"/>
                  <a:t>我们发现每次转移都是从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转移到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的，且每次转移都是很相似的，我们可以想一想该怎么利用这个进行优化。</a:t>
                </a:r>
                <a:endParaRPr lang="en-US" altLang="zh-CN" dirty="0"/>
              </a:p>
              <a:p>
                <a:r>
                  <a:rPr lang="zh-CN" altLang="en-US" dirty="0"/>
                  <a:t>先假设没有特殊石头。</a:t>
                </a:r>
                <a:endParaRPr lang="en-US" altLang="zh-CN" dirty="0"/>
              </a:p>
              <a:p>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sub>
                    </m:sSub>
                  </m:oMath>
                </a14:m>
                <a:r>
                  <a:rPr lang="zh-CN" altLang="en-US" dirty="0"/>
                  <a:t>代表：初始状态为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t>，转移</a:t>
                </a:r>
                <a14:m>
                  <m:oMath xmlns:m="http://schemas.openxmlformats.org/officeDocument/2006/math">
                    <m:r>
                      <a:rPr lang="en-US" altLang="zh-CN" b="0" i="1" smtClean="0">
                        <a:latin typeface="Cambria Math" panose="02040503050406030204" pitchFamily="18" charset="0"/>
                      </a:rPr>
                      <m:t>𝑖</m:t>
                    </m:r>
                  </m:oMath>
                </a14:m>
                <a:r>
                  <a:rPr lang="zh-CN" altLang="en-US" dirty="0"/>
                  <a:t>次之后转移到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a14:m>
                <a:r>
                  <a:rPr lang="zh-CN" altLang="en-US" dirty="0"/>
                  <a:t>，此时的最小代价为多少。</a:t>
                </a:r>
                <a:endParaRPr lang="en-US" altLang="zh-CN" dirty="0"/>
              </a:p>
              <a:p>
                <a:r>
                  <a:rPr lang="zh-CN" altLang="en-US" dirty="0"/>
                  <a:t>这个东西显然可以按照之前</a:t>
                </a:r>
                <a14:m>
                  <m:oMath xmlns:m="http://schemas.openxmlformats.org/officeDocument/2006/math">
                    <m:r>
                      <a:rPr lang="en-US" altLang="zh-CN" b="0" i="1" smtClean="0">
                        <a:latin typeface="Cambria Math" panose="02040503050406030204" pitchFamily="18" charset="0"/>
                      </a:rPr>
                      <m:t>𝑓</m:t>
                    </m:r>
                  </m:oMath>
                </a14:m>
                <a:r>
                  <a:rPr lang="zh-CN" altLang="en-US" dirty="0"/>
                  <a:t>的方式转移，但同时还有另一种转移方式：</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3</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e>
                    </m:func>
                  </m:oMath>
                </a14:m>
                <a:r>
                  <a:rPr lang="zh-CN" altLang="en-US" dirty="0"/>
                  <a:t>，相当于先转移</a:t>
                </a:r>
                <a14:m>
                  <m:oMath xmlns:m="http://schemas.openxmlformats.org/officeDocument/2006/math">
                    <m:r>
                      <a:rPr lang="en-US" altLang="zh-CN" b="0" i="1" smtClean="0">
                        <a:latin typeface="Cambria Math" panose="02040503050406030204" pitchFamily="18" charset="0"/>
                      </a:rPr>
                      <m:t>𝑖</m:t>
                    </m:r>
                  </m:oMath>
                </a14:m>
                <a:r>
                  <a:rPr lang="zh-CN" altLang="en-US" dirty="0"/>
                  <a:t>步，再转移</a:t>
                </a:r>
                <a14:m>
                  <m:oMath xmlns:m="http://schemas.openxmlformats.org/officeDocument/2006/math">
                    <m:r>
                      <a:rPr lang="en-US" altLang="zh-CN" b="0" i="1" smtClean="0">
                        <a:latin typeface="Cambria Math" panose="02040503050406030204" pitchFamily="18" charset="0"/>
                      </a:rPr>
                      <m:t>𝑖</m:t>
                    </m:r>
                  </m:oMath>
                </a14:m>
                <a:r>
                  <a:rPr lang="zh-CN" altLang="en-US" dirty="0"/>
                  <a:t>步。</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CE6B658-73BF-476A-9CB8-603459AB10A5}"/>
                  </a:ext>
                </a:extLst>
              </p:cNvPr>
              <p:cNvSpPr>
                <a:spLocks noGrp="1" noRot="1" noChangeAspect="1" noMove="1" noResize="1" noEditPoints="1" noAdjustHandles="1" noChangeArrowheads="1" noChangeShapeType="1" noTextEdit="1"/>
              </p:cNvSpPr>
              <p:nvPr>
                <p:ph idx="1"/>
              </p:nvPr>
            </p:nvSpPr>
            <p:spPr>
              <a:blipFill>
                <a:blip r:embed="rId3"/>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4347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832D6-6760-462D-94DD-EF388CA1E402}"/>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CB6484-863E-4145-A3B2-654BF8A2838F}"/>
                  </a:ext>
                </a:extLst>
              </p:cNvPr>
              <p:cNvSpPr>
                <a:spLocks noGrp="1"/>
              </p:cNvSpPr>
              <p:nvPr>
                <p:ph idx="1"/>
              </p:nvPr>
            </p:nvSpPr>
            <p:spPr/>
            <p:txBody>
              <a:bodyPr/>
              <a:lstStyle/>
              <a:p>
                <a:r>
                  <a:rPr lang="zh-CN" altLang="en-US" dirty="0"/>
                  <a:t>注意到，如果一个格子在某一秒改变了，那么在接下来的时间内它每一秒都会改变。</a:t>
                </a:r>
                <a:endParaRPr lang="en-US" altLang="zh-CN" dirty="0"/>
              </a:p>
              <a:p>
                <a:r>
                  <a:rPr lang="zh-CN" altLang="en-US" dirty="0"/>
                  <a:t>这样，如果求出了每个格子最早的改变时间，就可以</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zh-CN" altLang="en-US" dirty="0"/>
                  <a:t>回答询问了。</a:t>
                </a:r>
                <a:endParaRPr lang="en-US" altLang="zh-CN" dirty="0"/>
              </a:p>
              <a:p>
                <a:endParaRPr lang="en-US" altLang="zh-CN" dirty="0"/>
              </a:p>
              <a:p>
                <a:r>
                  <a:rPr lang="zh-CN" altLang="en-US" dirty="0"/>
                  <a:t>怎么求呢？注意到如果某个格子</a:t>
                </a:r>
                <a14:m>
                  <m:oMath xmlns:m="http://schemas.openxmlformats.org/officeDocument/2006/math">
                    <m:r>
                      <a:rPr lang="en-US" altLang="zh-CN" b="0" i="1" smtClean="0">
                        <a:latin typeface="Cambria Math" panose="02040503050406030204" pitchFamily="18" charset="0"/>
                      </a:rPr>
                      <m:t>𝑎</m:t>
                    </m:r>
                  </m:oMath>
                </a14:m>
                <a:r>
                  <a:rPr lang="zh-CN" altLang="en-US" dirty="0"/>
                  <a:t>在这一秒变了，而它的某个相邻格子</a:t>
                </a:r>
                <a14:m>
                  <m:oMath xmlns:m="http://schemas.openxmlformats.org/officeDocument/2006/math">
                    <m:r>
                      <a:rPr lang="en-US" altLang="zh-CN" b="0" i="1" smtClean="0">
                        <a:latin typeface="Cambria Math" panose="02040503050406030204" pitchFamily="18" charset="0"/>
                      </a:rPr>
                      <m:t>𝑏</m:t>
                    </m:r>
                  </m:oMath>
                </a14:m>
                <a:r>
                  <a:rPr lang="zh-CN" altLang="en-US" dirty="0"/>
                  <a:t>在这一秒没变，那么下一秒</a:t>
                </a:r>
                <a14:m>
                  <m:oMath xmlns:m="http://schemas.openxmlformats.org/officeDocument/2006/math">
                    <m:r>
                      <a:rPr lang="en-US" altLang="zh-CN" i="1">
                        <a:latin typeface="Cambria Math" panose="02040503050406030204" pitchFamily="18" charset="0"/>
                      </a:rPr>
                      <m:t>𝑏</m:t>
                    </m:r>
                  </m:oMath>
                </a14:m>
                <a:r>
                  <a:rPr lang="zh-CN" altLang="en-US" dirty="0"/>
                  <a:t>就会改变了。</a:t>
                </a:r>
                <a:endParaRPr lang="en-US" altLang="zh-CN" dirty="0"/>
              </a:p>
              <a:p>
                <a:r>
                  <a:rPr lang="en-US" altLang="zh-CN" dirty="0"/>
                  <a:t>BFS</a:t>
                </a:r>
                <a:r>
                  <a:rPr lang="zh-CN" altLang="en-US" dirty="0"/>
                  <a:t>即可。</a:t>
                </a:r>
              </a:p>
            </p:txBody>
          </p:sp>
        </mc:Choice>
        <mc:Fallback xmlns="">
          <p:sp>
            <p:nvSpPr>
              <p:cNvPr id="3" name="内容占位符 2">
                <a:extLst>
                  <a:ext uri="{FF2B5EF4-FFF2-40B4-BE49-F238E27FC236}">
                    <a16:creationId xmlns:a16="http://schemas.microsoft.com/office/drawing/2014/main" id="{F6CB6484-863E-4145-A3B2-654BF8A2838F}"/>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794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CE289-DEFF-4BFF-8019-0FDD0B892037}"/>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1EAF3B-5133-4C93-AD7B-9DDCEA72AE61}"/>
                  </a:ext>
                </a:extLst>
              </p:cNvPr>
              <p:cNvSpPr>
                <a:spLocks noGrp="1"/>
              </p:cNvSpPr>
              <p:nvPr>
                <p:ph idx="1"/>
              </p:nvPr>
            </p:nvSpPr>
            <p:spPr/>
            <p:txBody>
              <a:bodyPr/>
              <a:lstStyle/>
              <a:p>
                <a:r>
                  <a:rPr lang="zh-CN" altLang="en-US" dirty="0"/>
                  <a:t>同时，利用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𝑗</m:t>
                        </m:r>
                      </m:sub>
                    </m:sSub>
                  </m:oMath>
                </a14:m>
                <a:r>
                  <a:rPr lang="zh-CN" altLang="en-US" dirty="0"/>
                  <a:t>，我们也可以计算出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e>
                    </m:func>
                  </m:oMath>
                </a14:m>
                <a:r>
                  <a:rPr lang="zh-CN" altLang="en-US" dirty="0"/>
                  <a:t>，相当于枚举从什么状态转移过来的。</a:t>
                </a:r>
                <a:endParaRPr lang="en-US" altLang="zh-CN" dirty="0"/>
              </a:p>
              <a:p>
                <a:endParaRPr lang="en-US" altLang="zh-CN" dirty="0"/>
              </a:p>
              <a:p>
                <a:r>
                  <a:rPr lang="zh-CN" altLang="en-US" dirty="0"/>
                  <a:t>有没有什么启发呢？我们可以倍增：</a:t>
                </a:r>
              </a:p>
            </p:txBody>
          </p:sp>
        </mc:Choice>
        <mc:Fallback xmlns="">
          <p:sp>
            <p:nvSpPr>
              <p:cNvPr id="3" name="内容占位符 2">
                <a:extLst>
                  <a:ext uri="{FF2B5EF4-FFF2-40B4-BE49-F238E27FC236}">
                    <a16:creationId xmlns:a16="http://schemas.microsoft.com/office/drawing/2014/main" id="{3E1EAF3B-5133-4C93-AD7B-9DDCEA72AE61}"/>
                  </a:ext>
                </a:extLst>
              </p:cNvPr>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886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23BEB-344C-4267-A3C7-80FD24618CFA}"/>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049680-EA7A-4FE7-B696-A859AF778F2C}"/>
                  </a:ext>
                </a:extLst>
              </p:cNvPr>
              <p:cNvSpPr>
                <a:spLocks noGrp="1"/>
              </p:cNvSpPr>
              <p:nvPr>
                <p:ph idx="1"/>
              </p:nvPr>
            </p:nvSpPr>
            <p:spPr/>
            <p:txBody>
              <a:bodyPr/>
              <a:lstStyle/>
              <a:p>
                <a:r>
                  <a:rPr lang="zh-CN" altLang="en-US" dirty="0"/>
                  <a:t>我们计算出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sub>
                    </m:sSub>
                  </m:oMath>
                </a14:m>
                <a:r>
                  <a:rPr lang="zh-CN" altLang="en-US" dirty="0"/>
                  <a:t>，如果没有特殊点，我们就可以将</a:t>
                </a:r>
                <a14:m>
                  <m:oMath xmlns:m="http://schemas.openxmlformats.org/officeDocument/2006/math">
                    <m:r>
                      <a:rPr lang="en-US" altLang="zh-CN" b="0" i="1" smtClean="0">
                        <a:latin typeface="Cambria Math" panose="02040503050406030204" pitchFamily="18" charset="0"/>
                      </a:rPr>
                      <m:t>𝑛</m:t>
                    </m:r>
                  </m:oMath>
                </a14:m>
                <a:r>
                  <a:rPr lang="zh-CN" altLang="en-US" dirty="0"/>
                  <a:t>表示成</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𝑚</m:t>
                            </m:r>
                          </m:sub>
                        </m:sSub>
                      </m:sup>
                    </m:sSup>
                  </m:oMath>
                </a14:m>
                <a:r>
                  <a:rPr lang="zh-CN" altLang="en-US" dirty="0"/>
                  <a:t>，然后分别进行这</a:t>
                </a:r>
                <a14:m>
                  <m:oMath xmlns:m="http://schemas.openxmlformats.org/officeDocument/2006/math">
                    <m:r>
                      <a:rPr lang="en-US" altLang="zh-CN" b="0" i="1" smtClean="0">
                        <a:latin typeface="Cambria Math" panose="02040503050406030204" pitchFamily="18" charset="0"/>
                      </a:rPr>
                      <m:t>𝑚</m:t>
                    </m:r>
                  </m:oMath>
                </a14:m>
                <a:r>
                  <a:rPr lang="zh-CN" altLang="en-US" dirty="0"/>
                  <a:t>次转移。（是不是很像快速幂的思路？）</a:t>
                </a:r>
                <a:endParaRPr lang="en-US" altLang="zh-CN" dirty="0"/>
              </a:p>
              <a:p>
                <a:r>
                  <a:rPr lang="zh-CN" altLang="en-US" dirty="0"/>
                  <a:t>而如果有特殊点怎么办呢？我们只需要按照特殊点将转移分成若干段，然后在特殊点的位置特判一下转移。</a:t>
                </a:r>
                <a:endParaRPr lang="en-US" altLang="zh-CN" dirty="0"/>
              </a:p>
              <a:p>
                <a:endParaRPr lang="en-US" altLang="zh-CN" dirty="0"/>
              </a:p>
              <a:p>
                <a:r>
                  <a:rPr lang="zh-CN" altLang="en-US" dirty="0"/>
                  <a:t>总复杂度：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𝑘</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zh-CN" altLang="en-US" dirty="0"/>
              </a:p>
            </p:txBody>
          </p:sp>
        </mc:Choice>
        <mc:Fallback xmlns="">
          <p:sp>
            <p:nvSpPr>
              <p:cNvPr id="3" name="内容占位符 2">
                <a:extLst>
                  <a:ext uri="{FF2B5EF4-FFF2-40B4-BE49-F238E27FC236}">
                    <a16:creationId xmlns:a16="http://schemas.microsoft.com/office/drawing/2014/main" id="{FF049680-EA7A-4FE7-B696-A859AF778F2C}"/>
                  </a:ext>
                </a:extLst>
              </p:cNvPr>
              <p:cNvSpPr>
                <a:spLocks noGrp="1" noRot="1" noChangeAspect="1" noMove="1" noResize="1" noEditPoints="1" noAdjustHandles="1" noChangeArrowheads="1" noChangeShapeType="1" noTextEdit="1"/>
              </p:cNvSpPr>
              <p:nvPr>
                <p:ph idx="1"/>
              </p:nvPr>
            </p:nvSpPr>
            <p:spPr>
              <a:blipFill>
                <a:blip r:embed="rId3"/>
                <a:stretch>
                  <a:fillRect l="-1043" t="-224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1877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2757B-EC9A-494B-A165-85830F14B7E7}"/>
              </a:ext>
            </a:extLst>
          </p:cNvPr>
          <p:cNvSpPr>
            <a:spLocks noGrp="1"/>
          </p:cNvSpPr>
          <p:nvPr>
            <p:ph type="title"/>
          </p:nvPr>
        </p:nvSpPr>
        <p:spPr/>
        <p:txBody>
          <a:bodyPr/>
          <a:lstStyle/>
          <a:p>
            <a:r>
              <a:rPr lang="en-US" altLang="zh-CN" dirty="0"/>
              <a:t>Q&amp;A</a:t>
            </a:r>
            <a:endParaRPr lang="zh-CN" altLang="en-US" dirty="0"/>
          </a:p>
        </p:txBody>
      </p:sp>
      <p:sp>
        <p:nvSpPr>
          <p:cNvPr id="3" name="内容占位符 2">
            <a:extLst>
              <a:ext uri="{FF2B5EF4-FFF2-40B4-BE49-F238E27FC236}">
                <a16:creationId xmlns:a16="http://schemas.microsoft.com/office/drawing/2014/main" id="{536FC4EA-3787-4E37-9D1D-AC8773E274E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696153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2000" r="-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D503E-1EF9-4DD5-95DF-5C13EABD7833}"/>
              </a:ext>
            </a:extLst>
          </p:cNvPr>
          <p:cNvSpPr>
            <a:spLocks noGrp="1"/>
          </p:cNvSpPr>
          <p:nvPr>
            <p:ph type="title"/>
          </p:nvPr>
        </p:nvSpPr>
        <p:spPr/>
        <p:txBody>
          <a:bodyPr/>
          <a:lstStyle/>
          <a:p>
            <a:r>
              <a:rPr lang="en-US" altLang="zh-CN" dirty="0"/>
              <a:t>Thanks for listening</a:t>
            </a:r>
            <a:endParaRPr lang="zh-CN" altLang="en-US" dirty="0"/>
          </a:p>
        </p:txBody>
      </p:sp>
      <p:sp>
        <p:nvSpPr>
          <p:cNvPr id="3" name="内容占位符 2">
            <a:extLst>
              <a:ext uri="{FF2B5EF4-FFF2-40B4-BE49-F238E27FC236}">
                <a16:creationId xmlns:a16="http://schemas.microsoft.com/office/drawing/2014/main" id="{549B9E21-897A-45B2-A386-6DA973DA602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823301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40E84-C4AE-4185-A3D9-56A0722522A1}"/>
              </a:ext>
            </a:extLst>
          </p:cNvPr>
          <p:cNvSpPr>
            <a:spLocks noGrp="1"/>
          </p:cNvSpPr>
          <p:nvPr>
            <p:ph type="title"/>
          </p:nvPr>
        </p:nvSpPr>
        <p:spPr/>
        <p:txBody>
          <a:bodyPr/>
          <a:lstStyle/>
          <a:p>
            <a:r>
              <a:rPr lang="en-US" altLang="zh-CN" dirty="0"/>
              <a:t>CF1338B Edge Weight Assignment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E09860-15FB-49B8-8E0A-70B9EA71BCCD}"/>
                  </a:ext>
                </a:extLst>
              </p:cNvPr>
              <p:cNvSpPr>
                <a:spLocks noGrp="1"/>
              </p:cNvSpPr>
              <p:nvPr>
                <p:ph idx="1"/>
              </p:nvPr>
            </p:nvSpPr>
            <p:spPr/>
            <p:txBody>
              <a:bodyPr/>
              <a:lstStyle/>
              <a:p>
                <a:r>
                  <a:rPr lang="zh-CN" altLang="en-US" dirty="0"/>
                  <a:t>给定一棵</a:t>
                </a:r>
                <a14:m>
                  <m:oMath xmlns:m="http://schemas.openxmlformats.org/officeDocument/2006/math">
                    <m:r>
                      <a:rPr lang="en-US" altLang="zh-CN" b="0" i="1" smtClean="0">
                        <a:latin typeface="Cambria Math" panose="02040503050406030204" pitchFamily="18" charset="0"/>
                      </a:rPr>
                      <m:t>𝑛</m:t>
                    </m:r>
                  </m:oMath>
                </a14:m>
                <a:r>
                  <a:rPr lang="zh-CN" altLang="en-US" dirty="0"/>
                  <a:t>个点的无根树，要求给每条边赋一个正整数权值（可以任意大），使得任意两个叶子之间路径上的边权</a:t>
                </a:r>
                <a:r>
                  <a:rPr lang="en-US" altLang="zh-CN" dirty="0" err="1"/>
                  <a:t>xor</a:t>
                </a:r>
                <a:r>
                  <a:rPr lang="zh-CN" altLang="en-US" dirty="0"/>
                  <a:t>起来都是</a:t>
                </a:r>
                <a:r>
                  <a:rPr lang="en-US" altLang="zh-CN" dirty="0"/>
                  <a:t>0</a:t>
                </a:r>
                <a:r>
                  <a:rPr lang="zh-CN" altLang="en-US" dirty="0"/>
                  <a:t>。问最少、最多有几种不同的权值。</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3≤</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EEE09860-15FB-49B8-8E0A-70B9EA71BCCD}"/>
                  </a:ext>
                </a:extLst>
              </p:cNvPr>
              <p:cNvSpPr>
                <a:spLocks noGrp="1" noRot="1" noChangeAspect="1" noMove="1" noResize="1" noEditPoints="1" noAdjustHandles="1" noChangeArrowheads="1" noChangeShapeType="1" noTextEdit="1"/>
              </p:cNvSpPr>
              <p:nvPr>
                <p:ph idx="1"/>
              </p:nvPr>
            </p:nvSpPr>
            <p:spPr>
              <a:blipFill>
                <a:blip r:embed="rId2"/>
                <a:stretch>
                  <a:fillRect l="-1043" t="-2381" r="-2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8533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CEF59-7635-4389-9392-322DFE6B36A8}"/>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FF2422BC-2094-4159-BE00-5F0F680F943B}"/>
              </a:ext>
            </a:extLst>
          </p:cNvPr>
          <p:cNvSpPr>
            <a:spLocks noGrp="1"/>
          </p:cNvSpPr>
          <p:nvPr>
            <p:ph idx="1"/>
          </p:nvPr>
        </p:nvSpPr>
        <p:spPr/>
        <p:txBody>
          <a:bodyPr/>
          <a:lstStyle/>
          <a:p>
            <a:r>
              <a:rPr lang="zh-CN" altLang="en-US" dirty="0"/>
              <a:t>首先考虑最少的情况，结论是，答案只能是</a:t>
            </a:r>
            <a:r>
              <a:rPr lang="en-US" altLang="zh-CN" dirty="0"/>
              <a:t>1</a:t>
            </a:r>
            <a:r>
              <a:rPr lang="zh-CN" altLang="en-US" dirty="0"/>
              <a:t>或</a:t>
            </a:r>
            <a:r>
              <a:rPr lang="en-US" altLang="zh-CN" dirty="0"/>
              <a:t>3</a:t>
            </a:r>
            <a:r>
              <a:rPr lang="zh-CN" altLang="en-US" dirty="0"/>
              <a:t>。</a:t>
            </a:r>
            <a:endParaRPr lang="en-US" altLang="zh-CN" dirty="0"/>
          </a:p>
          <a:p>
            <a:endParaRPr lang="en-US" altLang="zh-CN" dirty="0"/>
          </a:p>
          <a:p>
            <a:r>
              <a:rPr lang="zh-CN" altLang="en-US" dirty="0"/>
              <a:t>对于任意一棵树，我们总是能用</a:t>
            </a:r>
            <a:r>
              <a:rPr lang="en-US" altLang="zh-CN" dirty="0"/>
              <a:t>123</a:t>
            </a:r>
            <a:r>
              <a:rPr lang="zh-CN" altLang="en-US" dirty="0"/>
              <a:t>这三个数构造一种方案（怎么构造？），所以答案不超过</a:t>
            </a:r>
            <a:r>
              <a:rPr lang="en-US" altLang="zh-CN" dirty="0"/>
              <a:t>3</a:t>
            </a:r>
            <a:r>
              <a:rPr lang="zh-CN" altLang="en-US" dirty="0"/>
              <a:t>。</a:t>
            </a:r>
            <a:endParaRPr lang="en-US" altLang="zh-CN" dirty="0"/>
          </a:p>
          <a:p>
            <a:r>
              <a:rPr lang="zh-CN" altLang="en-US" dirty="0"/>
              <a:t>如果任意两个叶子之间的距离都是偶数，那么答案为</a:t>
            </a:r>
            <a:r>
              <a:rPr lang="en-US" altLang="zh-CN" dirty="0"/>
              <a:t>1</a:t>
            </a:r>
            <a:r>
              <a:rPr lang="zh-CN" altLang="en-US" dirty="0"/>
              <a:t>。</a:t>
            </a:r>
            <a:endParaRPr lang="en-US" altLang="zh-CN" dirty="0"/>
          </a:p>
          <a:p>
            <a:endParaRPr lang="en-US" altLang="zh-CN" dirty="0"/>
          </a:p>
        </p:txBody>
      </p:sp>
    </p:spTree>
    <p:extLst>
      <p:ext uri="{BB962C8B-B14F-4D97-AF65-F5344CB8AC3E}">
        <p14:creationId xmlns:p14="http://schemas.microsoft.com/office/powerpoint/2010/main" val="829646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B03C5D-F057-4505-AC99-EE79EFE38587}"/>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DEF9A576-E0FE-49FC-BF1F-0177F99734FD}"/>
              </a:ext>
            </a:extLst>
          </p:cNvPr>
          <p:cNvSpPr>
            <a:spLocks noGrp="1"/>
          </p:cNvSpPr>
          <p:nvPr>
            <p:ph idx="1"/>
          </p:nvPr>
        </p:nvSpPr>
        <p:spPr/>
        <p:txBody>
          <a:bodyPr>
            <a:normAutofit fontScale="92500"/>
          </a:bodyPr>
          <a:lstStyle/>
          <a:p>
            <a:r>
              <a:rPr lang="zh-CN" altLang="en-US" dirty="0"/>
              <a:t>那么最多该怎么做呢？</a:t>
            </a:r>
            <a:endParaRPr lang="en-US" altLang="zh-CN" dirty="0"/>
          </a:p>
          <a:p>
            <a:r>
              <a:rPr lang="zh-CN" altLang="en-US" dirty="0"/>
              <a:t>我们假设根不是叶子节点。</a:t>
            </a:r>
            <a:endParaRPr lang="en-US" altLang="zh-CN" dirty="0"/>
          </a:p>
          <a:p>
            <a:r>
              <a:rPr lang="zh-CN" altLang="en-US" dirty="0"/>
              <a:t>对于某个节点，它下面的叶节点与它之间的边的权值肯定是相同的；</a:t>
            </a:r>
            <a:endParaRPr lang="en-US" altLang="zh-CN" dirty="0"/>
          </a:p>
          <a:p>
            <a:r>
              <a:rPr lang="zh-CN" altLang="en-US" dirty="0"/>
              <a:t>而对于那些不是叶节点的儿子呢？由于数字可以非常大，所以这些儿子之间可以认为是完全独立的，且每个儿子与该节点之间的连边权值都不同。（你可以这样想：构造完方案后，我们可以将二进制下某些非常高的位变为</a:t>
            </a:r>
            <a:r>
              <a:rPr lang="en-US" altLang="zh-CN" dirty="0"/>
              <a:t>1</a:t>
            </a:r>
            <a:r>
              <a:rPr lang="zh-CN" altLang="en-US" dirty="0"/>
              <a:t>，这样可以让不同子树内的权值都不一样，且依然满足条件。）</a:t>
            </a:r>
            <a:endParaRPr lang="en-US" altLang="zh-CN" dirty="0"/>
          </a:p>
          <a:p>
            <a:r>
              <a:rPr lang="zh-CN" altLang="en-US" dirty="0"/>
              <a:t>于是就可以计算了（树形</a:t>
            </a:r>
            <a:r>
              <a:rPr lang="en-US" altLang="zh-CN" dirty="0" err="1"/>
              <a:t>dp</a:t>
            </a:r>
            <a:r>
              <a:rPr lang="zh-CN" altLang="en-US" dirty="0"/>
              <a:t>，或者用总边数减去相同次数都可以）。</a:t>
            </a:r>
          </a:p>
        </p:txBody>
      </p:sp>
    </p:spTree>
    <p:extLst>
      <p:ext uri="{BB962C8B-B14F-4D97-AF65-F5344CB8AC3E}">
        <p14:creationId xmlns:p14="http://schemas.microsoft.com/office/powerpoint/2010/main" val="1004125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4AAA0-8936-44E4-8342-C544B6655194}"/>
              </a:ext>
            </a:extLst>
          </p:cNvPr>
          <p:cNvSpPr>
            <a:spLocks noGrp="1"/>
          </p:cNvSpPr>
          <p:nvPr>
            <p:ph type="title"/>
          </p:nvPr>
        </p:nvSpPr>
        <p:spPr/>
        <p:txBody>
          <a:bodyPr/>
          <a:lstStyle/>
          <a:p>
            <a:r>
              <a:rPr lang="en-US" altLang="zh-CN" dirty="0"/>
              <a:t>CF1334D Minimum Euler Cycle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36E41D-57A5-45B4-9935-3D4F3DD84A42}"/>
                  </a:ext>
                </a:extLst>
              </p:cNvPr>
              <p:cNvSpPr>
                <a:spLocks noGrp="1"/>
              </p:cNvSpPr>
              <p:nvPr>
                <p:ph idx="1"/>
              </p:nvPr>
            </p:nvSpPr>
            <p:spPr/>
            <p:txBody>
              <a:bodyPr>
                <a:normAutofit/>
              </a:bodyPr>
              <a:lstStyle/>
              <a:p>
                <a:r>
                  <a:rPr lang="zh-CN" altLang="en-US" dirty="0"/>
                  <a:t>有一张</a:t>
                </a:r>
                <a14:m>
                  <m:oMath xmlns:m="http://schemas.openxmlformats.org/officeDocument/2006/math">
                    <m:r>
                      <a:rPr lang="en-US" altLang="zh-CN" b="0" i="1" smtClean="0">
                        <a:latin typeface="Cambria Math" panose="02040503050406030204" pitchFamily="18" charset="0"/>
                      </a:rPr>
                      <m:t>𝑛</m:t>
                    </m:r>
                  </m:oMath>
                </a14:m>
                <a:r>
                  <a:rPr lang="zh-CN" altLang="en-US" dirty="0"/>
                  <a:t>个点的有向完全图，求它字典序最小的欧拉回路。</a:t>
                </a:r>
                <a:endParaRPr lang="en-US" altLang="zh-CN" dirty="0"/>
              </a:p>
              <a:p>
                <a:r>
                  <a:rPr lang="zh-CN" altLang="en-US" dirty="0"/>
                  <a:t>由于欧拉回路太长（</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个点），你只需要输出回路中第</a:t>
                </a:r>
                <a14:m>
                  <m:oMath xmlns:m="http://schemas.openxmlformats.org/officeDocument/2006/math">
                    <m:r>
                      <a:rPr lang="en-US" altLang="zh-CN" b="0" i="1" smtClean="0">
                        <a:latin typeface="Cambria Math" panose="02040503050406030204" pitchFamily="18" charset="0"/>
                      </a:rPr>
                      <m:t>𝑙</m:t>
                    </m:r>
                  </m:oMath>
                </a14:m>
                <a:r>
                  <a:rPr lang="zh-CN" altLang="en-US" dirty="0"/>
                  <a:t>到</a:t>
                </a:r>
                <a14:m>
                  <m:oMath xmlns:m="http://schemas.openxmlformats.org/officeDocument/2006/math">
                    <m:r>
                      <a:rPr lang="en-US" altLang="zh-CN" b="0" i="1" dirty="0" smtClean="0">
                        <a:latin typeface="Cambria Math" panose="02040503050406030204" pitchFamily="18" charset="0"/>
                      </a:rPr>
                      <m:t>𝑟</m:t>
                    </m:r>
                  </m:oMath>
                </a14:m>
                <a:r>
                  <a:rPr lang="zh-CN" altLang="en-US" dirty="0"/>
                  <a:t>个点。</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4936E41D-57A5-45B4-9935-3D4F3DD84A42}"/>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6065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E501D-E9A2-4CB4-AF8D-7CF59D587DED}"/>
              </a:ext>
            </a:extLst>
          </p:cNvPr>
          <p:cNvSpPr>
            <a:spLocks noGrp="1"/>
          </p:cNvSpPr>
          <p:nvPr>
            <p:ph type="title"/>
          </p:nvPr>
        </p:nvSpPr>
        <p:spPr/>
        <p:txBody>
          <a:bodyPr/>
          <a:lstStyle/>
          <a:p>
            <a:r>
              <a:rPr lang="en-US" altLang="zh-CN" dirty="0"/>
              <a:t>Luogu1083 </a:t>
            </a:r>
            <a:r>
              <a:rPr lang="zh-CN" altLang="en-US" dirty="0"/>
              <a:t>借教室</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9FE847-AB7B-4CE9-8691-992C4FF82952}"/>
                  </a:ext>
                </a:extLst>
              </p:cNvPr>
              <p:cNvSpPr>
                <a:spLocks noGrp="1"/>
              </p:cNvSpPr>
              <p:nvPr>
                <p:ph idx="1"/>
              </p:nvPr>
            </p:nvSpPr>
            <p:spPr/>
            <p:txBody>
              <a:bodyPr>
                <a:normAutofit/>
              </a:bodyPr>
              <a:lstStyle/>
              <a:p>
                <a:r>
                  <a:rPr lang="zh-CN" altLang="en-US" dirty="0"/>
                  <a:t>在接下来的</a:t>
                </a:r>
                <a14:m>
                  <m:oMath xmlns:m="http://schemas.openxmlformats.org/officeDocument/2006/math">
                    <m:r>
                      <a:rPr lang="en-US" altLang="zh-CN" b="0" i="1" smtClean="0">
                        <a:latin typeface="Cambria Math" panose="02040503050406030204" pitchFamily="18" charset="0"/>
                      </a:rPr>
                      <m:t>𝑛</m:t>
                    </m:r>
                  </m:oMath>
                </a14:m>
                <a:r>
                  <a:rPr lang="zh-CN" altLang="en-US" dirty="0"/>
                  <a:t>天，第</a:t>
                </a:r>
                <a14:m>
                  <m:oMath xmlns:m="http://schemas.openxmlformats.org/officeDocument/2006/math">
                    <m:r>
                      <a:rPr lang="en-US" altLang="zh-CN" b="0" i="1" smtClean="0">
                        <a:latin typeface="Cambria Math" panose="02040503050406030204" pitchFamily="18" charset="0"/>
                      </a:rPr>
                      <m:t>𝑖</m:t>
                    </m:r>
                  </m:oMath>
                </a14:m>
                <a:r>
                  <a:rPr lang="zh-CN" altLang="en-US" dirty="0"/>
                  <a:t>天有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oMath>
                </a14:m>
                <a:r>
                  <a:rPr lang="zh-CN" altLang="en-US" dirty="0"/>
                  <a:t>个教室可供租借。有</a:t>
                </a:r>
                <a14:m>
                  <m:oMath xmlns:m="http://schemas.openxmlformats.org/officeDocument/2006/math">
                    <m:r>
                      <a:rPr lang="en-US" altLang="zh-CN" b="0" i="1" smtClean="0">
                        <a:latin typeface="Cambria Math" panose="02040503050406030204" pitchFamily="18" charset="0"/>
                      </a:rPr>
                      <m:t>𝑚</m:t>
                    </m:r>
                  </m:oMath>
                </a14:m>
                <a:r>
                  <a:rPr lang="zh-CN" altLang="en-US" dirty="0"/>
                  <a:t>个请求，第</a:t>
                </a:r>
                <a14:m>
                  <m:oMath xmlns:m="http://schemas.openxmlformats.org/officeDocument/2006/math">
                    <m:r>
                      <a:rPr lang="en-US" altLang="zh-CN" b="0" i="1" smtClean="0">
                        <a:latin typeface="Cambria Math" panose="02040503050406030204" pitchFamily="18" charset="0"/>
                      </a:rPr>
                      <m:t>𝑖</m:t>
                    </m:r>
                  </m:oMath>
                </a14:m>
                <a:r>
                  <a:rPr lang="zh-CN" altLang="en-US" dirty="0"/>
                  <a:t>个请求给定三个数字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t>，表示希望从第</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a:t>天到第</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t>天租借教室，每天需要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t>个教室。</a:t>
                </a:r>
                <a:endParaRPr lang="en-US" altLang="zh-CN" dirty="0"/>
              </a:p>
              <a:p>
                <a:r>
                  <a:rPr lang="zh-CN" altLang="en-US" dirty="0"/>
                  <a:t>你需要按照编号顺序处理每个请求。问：是否所有请求都能被满足？如果不能，第一个不能满足的请求是哪个？</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zh-CN" altLang="en-US" dirty="0"/>
              </a:p>
            </p:txBody>
          </p:sp>
        </mc:Choice>
        <mc:Fallback xmlns="">
          <p:sp>
            <p:nvSpPr>
              <p:cNvPr id="3" name="内容占位符 2">
                <a:extLst>
                  <a:ext uri="{FF2B5EF4-FFF2-40B4-BE49-F238E27FC236}">
                    <a16:creationId xmlns:a16="http://schemas.microsoft.com/office/drawing/2014/main" id="{859FE847-AB7B-4CE9-8691-992C4FF82952}"/>
                  </a:ext>
                </a:extLst>
              </p:cNvPr>
              <p:cNvSpPr>
                <a:spLocks noGrp="1" noRot="1" noChangeAspect="1" noMove="1" noResize="1" noEditPoints="1" noAdjustHandles="1" noChangeArrowheads="1" noChangeShapeType="1" noTextEdit="1"/>
              </p:cNvSpPr>
              <p:nvPr>
                <p:ph idx="1"/>
              </p:nvPr>
            </p:nvSpPr>
            <p:spPr>
              <a:blipFill>
                <a:blip r:embed="rId2"/>
                <a:stretch>
                  <a:fillRect l="-1043" t="-23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6593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94C3E-3AE5-4D3F-A6EB-A8C3E5EB22CA}"/>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AA677A-ECFA-4AFA-B548-D4D1E9FC0B59}"/>
                  </a:ext>
                </a:extLst>
              </p:cNvPr>
              <p:cNvSpPr>
                <a:spLocks noGrp="1"/>
              </p:cNvSpPr>
              <p:nvPr>
                <p:ph idx="1"/>
              </p:nvPr>
            </p:nvSpPr>
            <p:spPr/>
            <p:txBody>
              <a:bodyPr/>
              <a:lstStyle/>
              <a:p>
                <a:r>
                  <a:rPr lang="zh-CN" altLang="en-US" dirty="0"/>
                  <a:t>欧拉回路长这样：</a:t>
                </a:r>
                <a:endParaRPr lang="en-US" altLang="zh-CN" dirty="0"/>
              </a:p>
              <a:p>
                <a14:m>
                  <m:oMath xmlns:m="http://schemas.openxmlformats.org/officeDocument/2006/math">
                    <m:r>
                      <a:rPr lang="en-US" altLang="zh-CN" b="0" i="1" smtClean="0">
                        <a:latin typeface="Cambria Math" panose="02040503050406030204" pitchFamily="18" charset="0"/>
                      </a:rPr>
                      <m:t>1,2,1,3,1,4,1,…,1,</m:t>
                    </m:r>
                    <m:r>
                      <a:rPr lang="en-US" altLang="zh-CN" b="0" i="1" smtClean="0">
                        <a:latin typeface="Cambria Math" panose="02040503050406030204" pitchFamily="18" charset="0"/>
                      </a:rPr>
                      <m:t>𝑛</m:t>
                    </m:r>
                    <m:r>
                      <a:rPr lang="en-US" altLang="zh-CN" b="0" i="1" smtClean="0">
                        <a:latin typeface="Cambria Math" panose="02040503050406030204" pitchFamily="18" charset="0"/>
                      </a:rPr>
                      <m:t>,2,3,2,4,2…,2,</m:t>
                    </m:r>
                    <m:r>
                      <a:rPr lang="en-US" altLang="zh-CN" b="0" i="1" smtClean="0">
                        <a:latin typeface="Cambria Math" panose="02040503050406030204" pitchFamily="18" charset="0"/>
                      </a:rPr>
                      <m:t>𝑛</m:t>
                    </m:r>
                    <m:r>
                      <a:rPr lang="en-US" altLang="zh-CN" b="0" i="1" smtClean="0">
                        <a:latin typeface="Cambria Math" panose="02040503050406030204" pitchFamily="18" charset="0"/>
                      </a:rPr>
                      <m:t>,3,…,</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endParaRPr lang="en-US" altLang="zh-CN" dirty="0"/>
              </a:p>
              <a:p>
                <a:r>
                  <a:rPr lang="zh-CN" altLang="en-US" dirty="0"/>
                  <a:t>模拟即可。</a:t>
                </a:r>
                <a:endParaRPr lang="en-US" altLang="zh-CN" dirty="0"/>
              </a:p>
            </p:txBody>
          </p:sp>
        </mc:Choice>
        <mc:Fallback xmlns="">
          <p:sp>
            <p:nvSpPr>
              <p:cNvPr id="3" name="内容占位符 2">
                <a:extLst>
                  <a:ext uri="{FF2B5EF4-FFF2-40B4-BE49-F238E27FC236}">
                    <a16:creationId xmlns:a16="http://schemas.microsoft.com/office/drawing/2014/main" id="{D2AA677A-ECFA-4AFA-B548-D4D1E9FC0B59}"/>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3191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69BF2-2DA5-4245-B46F-2FA863411E0C}"/>
              </a:ext>
            </a:extLst>
          </p:cNvPr>
          <p:cNvSpPr>
            <a:spLocks noGrp="1"/>
          </p:cNvSpPr>
          <p:nvPr>
            <p:ph type="title"/>
          </p:nvPr>
        </p:nvSpPr>
        <p:spPr/>
        <p:txBody>
          <a:bodyPr/>
          <a:lstStyle/>
          <a:p>
            <a:r>
              <a:rPr lang="en-US" altLang="zh-CN" dirty="0"/>
              <a:t>CF1329A </a:t>
            </a:r>
            <a:r>
              <a:rPr lang="en-US" altLang="zh-CN" dirty="0" err="1"/>
              <a:t>Dreamoon</a:t>
            </a:r>
            <a:r>
              <a:rPr lang="en-US" altLang="zh-CN" dirty="0"/>
              <a:t> Likes Coloring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2A21E9-42CB-41A8-A803-8EE6D037F153}"/>
                  </a:ext>
                </a:extLst>
              </p:cNvPr>
              <p:cNvSpPr>
                <a:spLocks noGrp="1"/>
              </p:cNvSpPr>
              <p:nvPr>
                <p:ph idx="1"/>
              </p:nvPr>
            </p:nvSpPr>
            <p:spPr/>
            <p:txBody>
              <a:bodyPr/>
              <a:lstStyle/>
              <a:p>
                <a:r>
                  <a:rPr lang="zh-CN" altLang="en-US" dirty="0"/>
                  <a:t>一排有</a:t>
                </a:r>
                <a14:m>
                  <m:oMath xmlns:m="http://schemas.openxmlformats.org/officeDocument/2006/math">
                    <m:r>
                      <a:rPr lang="en-US" altLang="zh-CN" b="0" i="1" smtClean="0">
                        <a:latin typeface="Cambria Math" panose="02040503050406030204" pitchFamily="18" charset="0"/>
                      </a:rPr>
                      <m:t>𝑛</m:t>
                    </m:r>
                  </m:oMath>
                </a14:m>
                <a:r>
                  <a:rPr lang="zh-CN" altLang="en-US" dirty="0"/>
                  <a:t>个格子，你要进行</a:t>
                </a:r>
                <a14:m>
                  <m:oMath xmlns:m="http://schemas.openxmlformats.org/officeDocument/2006/math">
                    <m:r>
                      <a:rPr lang="en-US" altLang="zh-CN" b="0" i="1" smtClean="0">
                        <a:latin typeface="Cambria Math" panose="02040503050406030204" pitchFamily="18" charset="0"/>
                      </a:rPr>
                      <m:t>𝑚</m:t>
                    </m:r>
                  </m:oMath>
                </a14:m>
                <a:r>
                  <a:rPr lang="zh-CN" altLang="en-US" dirty="0"/>
                  <a:t>次涂色，第</a:t>
                </a:r>
                <a14:m>
                  <m:oMath xmlns:m="http://schemas.openxmlformats.org/officeDocument/2006/math">
                    <m:r>
                      <a:rPr lang="en-US" altLang="zh-CN" b="0" i="1" smtClean="0">
                        <a:latin typeface="Cambria Math" panose="02040503050406030204" pitchFamily="18" charset="0"/>
                      </a:rPr>
                      <m:t>𝑖</m:t>
                    </m:r>
                  </m:oMath>
                </a14:m>
                <a:r>
                  <a:rPr lang="zh-CN" altLang="en-US" dirty="0"/>
                  <a:t>次你需要选中相邻的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oMath>
                </a14:m>
                <a:r>
                  <a:rPr lang="zh-CN" altLang="en-US" dirty="0"/>
                  <a:t>个格子涂上颜色</a:t>
                </a:r>
                <a14:m>
                  <m:oMath xmlns:m="http://schemas.openxmlformats.org/officeDocument/2006/math">
                    <m:r>
                      <a:rPr lang="en-US" altLang="zh-CN" b="0" i="1" smtClean="0">
                        <a:latin typeface="Cambria Math" panose="02040503050406030204" pitchFamily="18" charset="0"/>
                      </a:rPr>
                      <m:t>𝑖</m:t>
                    </m:r>
                  </m:oMath>
                </a14:m>
                <a:r>
                  <a:rPr lang="zh-CN" altLang="en-US" dirty="0"/>
                  <a:t>。后来的颜色可以覆盖之前的颜色。</a:t>
                </a:r>
                <a:endParaRPr lang="en-US" altLang="zh-CN" dirty="0"/>
              </a:p>
              <a:p>
                <a:r>
                  <a:rPr lang="zh-CN" altLang="en-US" dirty="0"/>
                  <a:t>你需要给出一种涂色方案，使得最后每一种颜色都出现，且每个格子都涂上了颜色。如果没有方案则输出</a:t>
                </a:r>
                <a:r>
                  <a:rPr lang="en-US" altLang="zh-CN" dirty="0"/>
                  <a:t>-1</a:t>
                </a:r>
                <a:r>
                  <a:rPr lang="zh-CN" altLang="en-US" dirty="0"/>
                  <a:t>。</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dirty="0"/>
              </a:p>
            </p:txBody>
          </p:sp>
        </mc:Choice>
        <mc:Fallback xmlns="">
          <p:sp>
            <p:nvSpPr>
              <p:cNvPr id="3" name="内容占位符 2">
                <a:extLst>
                  <a:ext uri="{FF2B5EF4-FFF2-40B4-BE49-F238E27FC236}">
                    <a16:creationId xmlns:a16="http://schemas.microsoft.com/office/drawing/2014/main" id="{3C2A21E9-42CB-41A8-A803-8EE6D037F153}"/>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6407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711E9-2A05-40C1-B505-2C31CA3E731E}"/>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353932-9645-427B-AC42-6914170DF35E}"/>
                  </a:ext>
                </a:extLst>
              </p:cNvPr>
              <p:cNvSpPr>
                <a:spLocks noGrp="1"/>
              </p:cNvSpPr>
              <p:nvPr>
                <p:ph idx="1"/>
              </p:nvPr>
            </p:nvSpPr>
            <p:spPr/>
            <p:txBody>
              <a:bodyPr/>
              <a:lstStyle/>
              <a:p>
                <a:r>
                  <a:rPr lang="zh-CN" altLang="en-US" dirty="0"/>
                  <a:t>如果</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r>
                  <a:rPr lang="zh-CN" altLang="en-US" dirty="0"/>
                  <a:t>，那么肯定无解，因为你涂不完。</a:t>
                </a:r>
                <a:endParaRPr lang="en-US" altLang="zh-CN" dirty="0"/>
              </a:p>
              <a:p>
                <a:r>
                  <a:rPr lang="zh-CN" altLang="en-US" dirty="0"/>
                  <a:t>如果有一个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oMath>
                </a14:m>
                <a:r>
                  <a:rPr lang="zh-CN" altLang="en-US" dirty="0"/>
                  <a:t>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𝑙</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&gt;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oMath>
                </a14:m>
                <a:r>
                  <a:rPr lang="zh-CN" altLang="en-US" dirty="0"/>
                  <a:t>，那么也一定无解，因为剩下的格子数量不到</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，这样前</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种颜色在最后至少有一种颜色不会出现。</a:t>
                </a:r>
                <a:endParaRPr lang="en-US" altLang="zh-CN" dirty="0"/>
              </a:p>
              <a:p>
                <a:r>
                  <a:rPr lang="zh-CN" altLang="en-US" dirty="0"/>
                  <a:t>否则，我们就可以这样构造方案：</a:t>
                </a:r>
                <a:endParaRPr lang="en-US" altLang="zh-CN" dirty="0"/>
              </a:p>
              <a:p>
                <a:r>
                  <a:rPr lang="zh-CN" altLang="en-US" dirty="0"/>
                  <a:t>从后往前考虑每次涂色。首先，每次涂色要尽可能靠前，尽可能多地覆盖没涂色的格子；同时，第</a:t>
                </a:r>
                <a14:m>
                  <m:oMath xmlns:m="http://schemas.openxmlformats.org/officeDocument/2006/math">
                    <m:r>
                      <a:rPr lang="en-US" altLang="zh-CN" b="0" i="1" smtClean="0">
                        <a:latin typeface="Cambria Math" panose="02040503050406030204" pitchFamily="18" charset="0"/>
                      </a:rPr>
                      <m:t>𝑖</m:t>
                    </m:r>
                  </m:oMath>
                </a14:m>
                <a:r>
                  <a:rPr lang="zh-CN" altLang="en-US" dirty="0"/>
                  <a:t>次涂色的起点不能小于</a:t>
                </a:r>
                <a14:m>
                  <m:oMath xmlns:m="http://schemas.openxmlformats.org/officeDocument/2006/math">
                    <m:r>
                      <a:rPr lang="en-US" altLang="zh-CN" b="0" i="1" smtClean="0">
                        <a:latin typeface="Cambria Math" panose="02040503050406030204" pitchFamily="18" charset="0"/>
                      </a:rPr>
                      <m:t>𝑖</m:t>
                    </m:r>
                  </m:oMath>
                </a14:m>
                <a:r>
                  <a:rPr lang="zh-CN" altLang="en-US" dirty="0"/>
                  <a:t>。于是就可以构造出一组方案了。</a:t>
                </a:r>
              </a:p>
            </p:txBody>
          </p:sp>
        </mc:Choice>
        <mc:Fallback xmlns="">
          <p:sp>
            <p:nvSpPr>
              <p:cNvPr id="3" name="内容占位符 2">
                <a:extLst>
                  <a:ext uri="{FF2B5EF4-FFF2-40B4-BE49-F238E27FC236}">
                    <a16:creationId xmlns:a16="http://schemas.microsoft.com/office/drawing/2014/main" id="{2A353932-9645-427B-AC42-6914170DF35E}"/>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8550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CB69D-C076-45F4-A493-874C500F8DF4}"/>
              </a:ext>
            </a:extLst>
          </p:cNvPr>
          <p:cNvSpPr>
            <a:spLocks noGrp="1"/>
          </p:cNvSpPr>
          <p:nvPr>
            <p:ph type="title"/>
          </p:nvPr>
        </p:nvSpPr>
        <p:spPr/>
        <p:txBody>
          <a:bodyPr/>
          <a:lstStyle/>
          <a:p>
            <a:r>
              <a:rPr lang="en-US" altLang="zh-CN" dirty="0"/>
              <a:t>CF1322B Present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804888-A3A7-4404-96C4-7D41D5D7FF81}"/>
                  </a:ext>
                </a:extLst>
              </p:cNvPr>
              <p:cNvSpPr>
                <a:spLocks noGrp="1"/>
              </p:cNvSpPr>
              <p:nvPr>
                <p:ph idx="1"/>
              </p:nvPr>
            </p:nvSpPr>
            <p:spPr/>
            <p:txBody>
              <a:bodyPr/>
              <a:lstStyle/>
              <a:p>
                <a:r>
                  <a:rPr lang="zh-CN" altLang="en-US" b="0" dirty="0"/>
                  <a:t>给定一个长度为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的序列</a:t>
                </a:r>
                <a14:m>
                  <m:oMath xmlns:m="http://schemas.openxmlformats.org/officeDocument/2006/math">
                    <m:r>
                      <a:rPr lang="en-US" altLang="zh-CN" b="0" i="1" smtClean="0">
                        <a:latin typeface="Cambria Math" panose="02040503050406030204" pitchFamily="18" charset="0"/>
                      </a:rPr>
                      <m:t>𝑎</m:t>
                    </m:r>
                  </m:oMath>
                </a14:m>
                <a:r>
                  <a:rPr lang="zh-CN" altLang="en-US" dirty="0"/>
                  <a:t>，你需要求出</a:t>
                </a:r>
                <a:endParaRPr lang="en-US" altLang="zh-CN" dirty="0"/>
              </a:p>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m:t>
                    </m:r>
                  </m:oMath>
                </a14:m>
                <a:r>
                  <a:rPr lang="zh-CN" altLang="en-US" dirty="0"/>
                  <a:t>代表异或。</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≤400000;1≤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7</m:t>
                        </m:r>
                      </m:sup>
                    </m:sSup>
                  </m:oMath>
                </a14:m>
                <a:endParaRPr lang="zh-CN" altLang="en-US" dirty="0"/>
              </a:p>
            </p:txBody>
          </p:sp>
        </mc:Choice>
        <mc:Fallback xmlns="">
          <p:sp>
            <p:nvSpPr>
              <p:cNvPr id="3" name="内容占位符 2">
                <a:extLst>
                  <a:ext uri="{FF2B5EF4-FFF2-40B4-BE49-F238E27FC236}">
                    <a16:creationId xmlns:a16="http://schemas.microsoft.com/office/drawing/2014/main" id="{9B804888-A3A7-4404-96C4-7D41D5D7FF81}"/>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8567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42A2A-B893-4D3C-86F4-91B037FA939E}"/>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7582EB-409C-4D96-AECA-9718F3360E81}"/>
                  </a:ext>
                </a:extLst>
              </p:cNvPr>
              <p:cNvSpPr>
                <a:spLocks noGrp="1"/>
              </p:cNvSpPr>
              <p:nvPr>
                <p:ph idx="1"/>
              </p:nvPr>
            </p:nvSpPr>
            <p:spPr/>
            <p:txBody>
              <a:bodyPr/>
              <a:lstStyle/>
              <a:p>
                <a:r>
                  <a:rPr lang="zh-CN" altLang="en-US" dirty="0"/>
                  <a:t>异或运算中每一位都是相互独立的，所以可以一位一位计算答案。</a:t>
                </a:r>
                <a:endParaRPr lang="en-US" altLang="zh-CN" dirty="0"/>
              </a:p>
              <a:p>
                <a:r>
                  <a:rPr lang="zh-CN" altLang="en-US" dirty="0"/>
                  <a:t>假设我们考虑第</a:t>
                </a:r>
                <a14:m>
                  <m:oMath xmlns:m="http://schemas.openxmlformats.org/officeDocument/2006/math">
                    <m:r>
                      <a:rPr lang="en-US" altLang="zh-CN" b="0" i="1" smtClean="0">
                        <a:latin typeface="Cambria Math" panose="02040503050406030204" pitchFamily="18" charset="0"/>
                      </a:rPr>
                      <m:t>𝑘</m:t>
                    </m:r>
                  </m:oMath>
                </a14:m>
                <a:r>
                  <a:rPr lang="zh-CN" altLang="en-US" dirty="0"/>
                  <a:t>位，那么有这么两种情况会对答案产生贡献：</a:t>
                </a:r>
                <a:endParaRPr lang="en-US" altLang="zh-CN" dirty="0"/>
              </a:p>
              <a:p>
                <a:r>
                  <a:rPr lang="zh-CN" altLang="en-US" dirty="0"/>
                  <a:t>两个第</a:t>
                </a:r>
                <a14:m>
                  <m:oMath xmlns:m="http://schemas.openxmlformats.org/officeDocument/2006/math">
                    <m:r>
                      <a:rPr lang="en-US" altLang="zh-CN" b="0" i="1" smtClean="0">
                        <a:latin typeface="Cambria Math" panose="02040503050406030204" pitchFamily="18" charset="0"/>
                      </a:rPr>
                      <m:t>𝑘</m:t>
                    </m:r>
                  </m:oMath>
                </a14:m>
                <a:r>
                  <a:rPr lang="zh-CN" altLang="en-US" dirty="0"/>
                  <a:t>位相同的数，其前</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位做加法后会进位；</a:t>
                </a:r>
                <a:endParaRPr lang="en-US" altLang="zh-CN" dirty="0"/>
              </a:p>
              <a:p>
                <a:r>
                  <a:rPr lang="zh-CN" altLang="en-US" dirty="0"/>
                  <a:t>两个第</a:t>
                </a:r>
                <a14:m>
                  <m:oMath xmlns:m="http://schemas.openxmlformats.org/officeDocument/2006/math">
                    <m:r>
                      <a:rPr lang="en-US" altLang="zh-CN" b="0" i="1" smtClean="0">
                        <a:latin typeface="Cambria Math" panose="02040503050406030204" pitchFamily="18" charset="0"/>
                      </a:rPr>
                      <m:t>𝑘</m:t>
                    </m:r>
                  </m:oMath>
                </a14:m>
                <a:r>
                  <a:rPr lang="zh-CN" altLang="en-US" dirty="0"/>
                  <a:t>位不同的数，其前</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−1</m:t>
                    </m:r>
                  </m:oMath>
                </a14:m>
                <a:r>
                  <a:rPr lang="zh-CN" altLang="en-US" dirty="0"/>
                  <a:t>位做加法后不进位。</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D7582EB-409C-4D96-AECA-9718F3360E81}"/>
                  </a:ext>
                </a:extLst>
              </p:cNvPr>
              <p:cNvSpPr>
                <a:spLocks noGrp="1" noRot="1" noChangeAspect="1" noMove="1" noResize="1" noEditPoints="1" noAdjustHandles="1" noChangeArrowheads="1" noChangeShapeType="1" noTextEdit="1"/>
              </p:cNvSpPr>
              <p:nvPr>
                <p:ph idx="1"/>
              </p:nvPr>
            </p:nvSpPr>
            <p:spPr>
              <a:blipFill>
                <a:blip r:embed="rId2"/>
                <a:stretch>
                  <a:fillRect l="-1043" t="-252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1354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7BBB6-CCBC-429E-993B-401BBAD2B8F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9CC303-EDD9-48AC-9C59-4F22D787F9BE}"/>
                  </a:ext>
                </a:extLst>
              </p:cNvPr>
              <p:cNvSpPr>
                <a:spLocks noGrp="1"/>
              </p:cNvSpPr>
              <p:nvPr>
                <p:ph idx="1"/>
              </p:nvPr>
            </p:nvSpPr>
            <p:spPr/>
            <p:txBody>
              <a:bodyPr/>
              <a:lstStyle/>
              <a:p>
                <a:r>
                  <a:rPr lang="zh-CN" altLang="en-US" dirty="0"/>
                  <a:t>我们将数字按照第</a:t>
                </a:r>
                <a14:m>
                  <m:oMath xmlns:m="http://schemas.openxmlformats.org/officeDocument/2006/math">
                    <m:r>
                      <a:rPr lang="en-US" altLang="zh-CN" b="0" i="1" smtClean="0">
                        <a:latin typeface="Cambria Math" panose="02040503050406030204" pitchFamily="18" charset="0"/>
                      </a:rPr>
                      <m:t>𝑘</m:t>
                    </m:r>
                  </m:oMath>
                </a14:m>
                <a:r>
                  <a:rPr lang="zh-CN" altLang="en-US" dirty="0"/>
                  <a:t>位的值分成两组，每组按照后</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m:t>
                    </m:r>
                  </m:oMath>
                </a14:m>
                <a:r>
                  <a:rPr lang="zh-CN" altLang="en-US" dirty="0"/>
                  <a:t>位排序。这样，对于每个数字</a:t>
                </a:r>
                <a14:m>
                  <m:oMath xmlns:m="http://schemas.openxmlformats.org/officeDocument/2006/math">
                    <m:r>
                      <a:rPr lang="en-US" altLang="zh-CN" b="0" i="1" smtClean="0">
                        <a:latin typeface="Cambria Math" panose="02040503050406030204" pitchFamily="18" charset="0"/>
                      </a:rPr>
                      <m:t>𝑥</m:t>
                    </m:r>
                  </m:oMath>
                </a14:m>
                <a:r>
                  <a:rPr lang="zh-CN" altLang="en-US" dirty="0"/>
                  <a:t>，我们通过二分就能知道有多少个数字</a:t>
                </a:r>
                <a14:m>
                  <m:oMath xmlns:m="http://schemas.openxmlformats.org/officeDocument/2006/math">
                    <m:r>
                      <a:rPr lang="en-US" altLang="zh-CN" b="0" i="1" smtClean="0">
                        <a:latin typeface="Cambria Math" panose="02040503050406030204" pitchFamily="18" charset="0"/>
                      </a:rPr>
                      <m:t>𝑦</m:t>
                    </m:r>
                  </m:oMath>
                </a14:m>
                <a:r>
                  <a:rPr lang="zh-CN" altLang="en-US" dirty="0"/>
                  <a:t>使得两数加起来第</a:t>
                </a:r>
                <a14:m>
                  <m:oMath xmlns:m="http://schemas.openxmlformats.org/officeDocument/2006/math">
                    <m:r>
                      <a:rPr lang="en-US" altLang="zh-CN" b="0" i="1" smtClean="0">
                        <a:latin typeface="Cambria Math" panose="02040503050406030204" pitchFamily="18" charset="0"/>
                      </a:rPr>
                      <m:t>𝑘</m:t>
                    </m:r>
                  </m:oMath>
                </a14:m>
                <a:r>
                  <a:rPr lang="zh-CN" altLang="en-US" dirty="0"/>
                  <a:t>位为</a:t>
                </a:r>
                <a:r>
                  <a:rPr lang="en-US" altLang="zh-CN" dirty="0"/>
                  <a:t>1</a:t>
                </a:r>
                <a:r>
                  <a:rPr lang="zh-CN" altLang="en-US" dirty="0"/>
                  <a:t>。</a:t>
                </a:r>
                <a:endParaRPr lang="en-US" altLang="zh-CN" dirty="0"/>
              </a:p>
              <a:p>
                <a:r>
                  <a:rPr lang="zh-CN" altLang="en-US" dirty="0"/>
                  <a:t>具体实现可以先不考虑顺序，最后再将满足条件的数字对数除以</a:t>
                </a:r>
                <a:r>
                  <a:rPr lang="en-US" altLang="zh-CN" dirty="0"/>
                  <a:t>2</a:t>
                </a:r>
                <a:r>
                  <a:rPr lang="zh-CN" altLang="en-US" dirty="0"/>
                  <a:t>。注意去掉同一个数字产生的贡献。如果最终数字对数为奇数，那么答案中这一位就是</a:t>
                </a:r>
                <a:r>
                  <a:rPr lang="en-US" altLang="zh-CN" dirty="0"/>
                  <a:t>1</a:t>
                </a:r>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69CC303-EDD9-48AC-9C59-4F22D787F9BE}"/>
                  </a:ext>
                </a:extLst>
              </p:cNvPr>
              <p:cNvSpPr>
                <a:spLocks noGrp="1" noRot="1" noChangeAspect="1" noMove="1" noResize="1" noEditPoints="1" noAdjustHandles="1" noChangeArrowheads="1" noChangeShapeType="1" noTextEdit="1"/>
              </p:cNvSpPr>
              <p:nvPr>
                <p:ph idx="1"/>
              </p:nvPr>
            </p:nvSpPr>
            <p:spPr>
              <a:blipFill>
                <a:blip r:embed="rId2"/>
                <a:stretch>
                  <a:fillRect l="-1043" t="-2381" r="-1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8913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5FBAC-4E36-43E4-A398-6CB4B9D74C6F}"/>
              </a:ext>
            </a:extLst>
          </p:cNvPr>
          <p:cNvSpPr>
            <a:spLocks noGrp="1"/>
          </p:cNvSpPr>
          <p:nvPr>
            <p:ph type="title"/>
          </p:nvPr>
        </p:nvSpPr>
        <p:spPr/>
        <p:txBody>
          <a:bodyPr/>
          <a:lstStyle/>
          <a:p>
            <a:r>
              <a:rPr lang="en-US" altLang="zh-CN" dirty="0"/>
              <a:t>CF1320C Battle for </a:t>
            </a:r>
            <a:r>
              <a:rPr lang="en-US" altLang="zh-CN" dirty="0" err="1"/>
              <a:t>Azathoth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976A3FE-E302-4C7C-8771-E19D98AA55F1}"/>
                  </a:ext>
                </a:extLst>
              </p:cNvPr>
              <p:cNvSpPr>
                <a:spLocks noGrp="1"/>
              </p:cNvSpPr>
              <p:nvPr>
                <p:ph idx="1"/>
              </p:nvPr>
            </p:nvSpPr>
            <p:spPr/>
            <p:txBody>
              <a:bodyPr/>
              <a:lstStyle/>
              <a:p>
                <a:r>
                  <a:rPr lang="zh-CN" altLang="en-US" dirty="0"/>
                  <a:t>有</a:t>
                </a:r>
                <a14:m>
                  <m:oMath xmlns:m="http://schemas.openxmlformats.org/officeDocument/2006/math">
                    <m:r>
                      <a:rPr lang="en-US" altLang="zh-CN" b="0" i="1" smtClean="0">
                        <a:latin typeface="Cambria Math" panose="02040503050406030204" pitchFamily="18" charset="0"/>
                      </a:rPr>
                      <m:t>𝑛</m:t>
                    </m:r>
                  </m:oMath>
                </a14:m>
                <a:r>
                  <a:rPr lang="zh-CN" altLang="en-US" dirty="0"/>
                  <a:t>个武器，每个武器都有攻击力</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和价格</a:t>
                </a:r>
                <a14:m>
                  <m:oMath xmlns:m="http://schemas.openxmlformats.org/officeDocument/2006/math">
                    <m:r>
                      <a:rPr lang="en-US" altLang="zh-CN" b="0" i="1" smtClean="0">
                        <a:latin typeface="Cambria Math" panose="02040503050406030204" pitchFamily="18" charset="0"/>
                      </a:rPr>
                      <m:t>𝑐</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𝑚</m:t>
                    </m:r>
                  </m:oMath>
                </a14:m>
                <a:r>
                  <a:rPr lang="zh-CN" altLang="en-US" dirty="0"/>
                  <a:t>个盔甲，每个盔甲都有防御力</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oMath>
                </a14:m>
                <a:r>
                  <a:rPr lang="zh-CN" altLang="en-US" dirty="0"/>
                  <a:t>和价格</a:t>
                </a:r>
                <a14:m>
                  <m:oMath xmlns:m="http://schemas.openxmlformats.org/officeDocument/2006/math">
                    <m:r>
                      <a:rPr lang="en-US" altLang="zh-CN" b="0" i="1" smtClean="0">
                        <a:latin typeface="Cambria Math" panose="02040503050406030204" pitchFamily="18" charset="0"/>
                      </a:rPr>
                      <m:t>𝑐</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oMath>
                </a14:m>
                <a:r>
                  <a:rPr lang="zh-CN" altLang="en-US" dirty="0"/>
                  <a:t>。</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𝑝</m:t>
                    </m:r>
                  </m:oMath>
                </a14:m>
                <a:r>
                  <a:rPr lang="zh-CN" altLang="en-US" dirty="0"/>
                  <a:t>只怪物，每只怪物都有攻击力</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oMath>
                </a14:m>
                <a:r>
                  <a:rPr lang="zh-CN" altLang="en-US" dirty="0"/>
                  <a:t>，防御力</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t>和奖励</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oMath>
                </a14:m>
                <a:r>
                  <a:rPr lang="zh-CN" altLang="en-US" dirty="0"/>
                  <a:t>。</a:t>
                </a:r>
                <a:endParaRPr lang="en-US" altLang="zh-CN" dirty="0"/>
              </a:p>
              <a:p>
                <a:r>
                  <a:rPr lang="zh-CN" altLang="en-US" dirty="0"/>
                  <a:t>你能打败一只怪物当且仅当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&gt;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𝑘</m:t>
                        </m:r>
                      </m:sub>
                    </m:sSub>
                  </m:oMath>
                </a14:m>
                <a:r>
                  <a:rPr lang="zh-CN" altLang="en-US" dirty="0"/>
                  <a:t>，每只怪物只能被击败一次。</a:t>
                </a:r>
                <a:endParaRPr lang="en-US" altLang="zh-CN" dirty="0"/>
              </a:p>
              <a:p>
                <a:r>
                  <a:rPr lang="zh-CN" altLang="en-US" dirty="0"/>
                  <a:t>你会买一个武器和一个盔甲，然后去打怪。你希望让收益尽可能大。收益为击败怪物的奖励之和减去购买装备的花费。</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976A3FE-E302-4C7C-8771-E19D98AA55F1}"/>
                  </a:ext>
                </a:extLst>
              </p:cNvPr>
              <p:cNvSpPr>
                <a:spLocks noGrp="1" noRot="1" noChangeAspect="1" noMove="1" noResize="1" noEditPoints="1" noAdjustHandles="1" noChangeArrowheads="1" noChangeShapeType="1" noTextEdit="1"/>
              </p:cNvSpPr>
              <p:nvPr>
                <p:ph idx="1"/>
              </p:nvPr>
            </p:nvSpPr>
            <p:spPr>
              <a:blipFill>
                <a:blip r:embed="rId2"/>
                <a:stretch>
                  <a:fillRect l="-1043" t="-2381" r="-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4581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FF48D-3B61-4BAC-9A6E-268712EC6BBA}"/>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B66D5-547C-4856-AE9E-23A4C7305866}"/>
                  </a:ext>
                </a:extLst>
              </p:cNvPr>
              <p:cNvSpPr>
                <a:spLocks noGrp="1"/>
              </p:cNvSpPr>
              <p:nvPr>
                <p:ph idx="1"/>
              </p:nvPr>
            </p:nvSpPr>
            <p:spPr/>
            <p:txBody>
              <a:bodyPr/>
              <a:lstStyle/>
              <a:p>
                <a:r>
                  <a:rPr lang="zh-CN" altLang="en-US" dirty="0"/>
                  <a:t>首先将装备按照强度排序。</a:t>
                </a:r>
                <a:endParaRPr lang="en-US" altLang="zh-CN" dirty="0"/>
              </a:p>
              <a:p>
                <a:r>
                  <a:rPr lang="zh-CN" altLang="en-US" dirty="0"/>
                  <a:t>按照攻击力从小到大枚举购买的武器，此时对于一个盔甲，我们记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oMath>
                </a14:m>
                <a:r>
                  <a:rPr lang="zh-CN" altLang="en-US" dirty="0"/>
                  <a:t>为选择这个盔甲的收益，即能打败怪物的奖励之和，减去这个盔甲的价格。</a:t>
                </a:r>
                <a:endParaRPr lang="en-US" altLang="zh-CN" dirty="0"/>
              </a:p>
              <a:p>
                <a:r>
                  <a:rPr lang="zh-CN" altLang="en-US" dirty="0"/>
                  <a:t>当我们枚举到下一个武器时，能打败的怪物就会增多。我们找到这些怪物</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e>
                    </m:d>
                  </m:oMath>
                </a14:m>
                <a:r>
                  <a:rPr lang="zh-CN" altLang="en-US" dirty="0"/>
                  <a:t>，那么我们就会让那些满足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oMath>
                </a14:m>
                <a:r>
                  <a:rPr lang="zh-CN" altLang="en-US" dirty="0"/>
                  <a:t>的</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𝑗</m:t>
                        </m:r>
                      </m:sub>
                    </m:sSub>
                  </m:oMath>
                </a14:m>
                <a:r>
                  <a:rPr lang="zh-CN" altLang="en-US" dirty="0"/>
                  <a:t>增加</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𝑘</m:t>
                        </m:r>
                      </m:sub>
                    </m:sSub>
                  </m:oMath>
                </a14:m>
                <a:r>
                  <a:rPr lang="zh-CN" altLang="en-US" dirty="0"/>
                  <a:t>。这就是一个区间加的操作，线段树维护最大值即可。</a:t>
                </a:r>
              </a:p>
            </p:txBody>
          </p:sp>
        </mc:Choice>
        <mc:Fallback xmlns="">
          <p:sp>
            <p:nvSpPr>
              <p:cNvPr id="3" name="内容占位符 2">
                <a:extLst>
                  <a:ext uri="{FF2B5EF4-FFF2-40B4-BE49-F238E27FC236}">
                    <a16:creationId xmlns:a16="http://schemas.microsoft.com/office/drawing/2014/main" id="{FCAB66D5-547C-4856-AE9E-23A4C7305866}"/>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8120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1B5E8-EA5B-4286-9B01-669858B4E9DD}"/>
              </a:ext>
            </a:extLst>
          </p:cNvPr>
          <p:cNvSpPr>
            <a:spLocks noGrp="1"/>
          </p:cNvSpPr>
          <p:nvPr>
            <p:ph type="title"/>
          </p:nvPr>
        </p:nvSpPr>
        <p:spPr/>
        <p:txBody>
          <a:bodyPr/>
          <a:lstStyle/>
          <a:p>
            <a:r>
              <a:rPr lang="en-US" altLang="zh-CN" dirty="0"/>
              <a:t>CF1312E Array Shrinking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3B6A17-F993-4523-B8B7-D3369FC68FAE}"/>
                  </a:ext>
                </a:extLst>
              </p:cNvPr>
              <p:cNvSpPr>
                <a:spLocks noGrp="1"/>
              </p:cNvSpPr>
              <p:nvPr>
                <p:ph idx="1"/>
              </p:nvPr>
            </p:nvSpPr>
            <p:spPr/>
            <p:txBody>
              <a:bodyPr/>
              <a:lstStyle/>
              <a:p>
                <a:r>
                  <a:rPr lang="zh-CN" altLang="en-US" dirty="0"/>
                  <a:t>给定一个数组</a:t>
                </a:r>
                <a14:m>
                  <m:oMath xmlns:m="http://schemas.openxmlformats.org/officeDocument/2006/math">
                    <m:r>
                      <a:rPr lang="en-US" altLang="zh-CN" b="0" i="1" smtClean="0">
                        <a:latin typeface="Cambria Math" panose="02040503050406030204" pitchFamily="18" charset="0"/>
                      </a:rPr>
                      <m:t>𝑎</m:t>
                    </m:r>
                  </m:oMath>
                </a14:m>
                <a:r>
                  <a:rPr lang="zh-CN" altLang="en-US" dirty="0"/>
                  <a:t>，你每次可以选择相邻的两个相同的数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然后将其删掉，替换成一个数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r>
                  <a:rPr lang="zh-CN" altLang="en-US" dirty="0"/>
                  <a:t>。</a:t>
                </a:r>
                <a:endParaRPr lang="en-US" altLang="zh-CN" dirty="0"/>
              </a:p>
              <a:p>
                <a:r>
                  <a:rPr lang="zh-CN" altLang="en-US" dirty="0"/>
                  <a:t>问最终能把数组缩的多短。</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≤500;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≤1000</m:t>
                    </m:r>
                  </m:oMath>
                </a14:m>
                <a:endParaRPr lang="en-US" altLang="zh-CN" dirty="0"/>
              </a:p>
            </p:txBody>
          </p:sp>
        </mc:Choice>
        <mc:Fallback xmlns="">
          <p:sp>
            <p:nvSpPr>
              <p:cNvPr id="3" name="内容占位符 2">
                <a:extLst>
                  <a:ext uri="{FF2B5EF4-FFF2-40B4-BE49-F238E27FC236}">
                    <a16:creationId xmlns:a16="http://schemas.microsoft.com/office/drawing/2014/main" id="{073B6A17-F993-4523-B8B7-D3369FC68FA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3299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4D71-260F-4EE9-BC84-4D5247A8298E}"/>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B552F4-4519-4B4F-A174-ED7EEC2441E9}"/>
                  </a:ext>
                </a:extLst>
              </p:cNvPr>
              <p:cNvSpPr>
                <a:spLocks noGrp="1"/>
              </p:cNvSpPr>
              <p:nvPr>
                <p:ph idx="1"/>
              </p:nvPr>
            </p:nvSpPr>
            <p:spPr/>
            <p:txBody>
              <a:bodyPr>
                <a:normAutofit/>
              </a:bodyPr>
              <a:lstStyle/>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ub>
                    </m:sSub>
                  </m:oMath>
                </a14:m>
                <a:r>
                  <a:rPr lang="zh-CN" altLang="en-US" dirty="0"/>
                  <a:t>代表如果将</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zh-CN" altLang="en-US" dirty="0"/>
                  <a:t>这段区间内的数缩成一个数，这个数是多少。如果不能缩成一个数，则这个值为</a:t>
                </a:r>
                <a:r>
                  <a:rPr lang="en-US" altLang="zh-CN" dirty="0"/>
                  <a:t>0</a:t>
                </a:r>
                <a:r>
                  <a:rPr lang="zh-CN" altLang="en-US" dirty="0"/>
                  <a:t>。</a:t>
                </a:r>
                <a:endParaRPr lang="en-US" altLang="zh-CN" dirty="0"/>
              </a:p>
              <a:p>
                <a:r>
                  <a:rPr lang="zh-CN" altLang="en-US" dirty="0"/>
                  <a:t>这个东西可以用很简单的</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e>
                    </m:d>
                  </m:oMath>
                </a14:m>
                <a:r>
                  <a:rPr lang="en-US" altLang="zh-CN" dirty="0"/>
                  <a:t>dp</a:t>
                </a:r>
                <a:r>
                  <a:rPr lang="zh-CN" altLang="en-US" dirty="0"/>
                  <a:t>求出。</a:t>
                </a:r>
                <a:endParaRPr lang="en-US" altLang="zh-CN" dirty="0"/>
              </a:p>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代表长度为</a:t>
                </a:r>
                <a14:m>
                  <m:oMath xmlns:m="http://schemas.openxmlformats.org/officeDocument/2006/math">
                    <m:r>
                      <a:rPr lang="en-US" altLang="zh-CN" b="0" i="1" smtClean="0">
                        <a:latin typeface="Cambria Math" panose="02040503050406030204" pitchFamily="18" charset="0"/>
                      </a:rPr>
                      <m:t>𝑖</m:t>
                    </m:r>
                  </m:oMath>
                </a14:m>
                <a:r>
                  <a:rPr lang="zh-CN" altLang="en-US" dirty="0"/>
                  <a:t>的前缀最短能缩成多长，那么</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&gt;0</m:t>
                            </m:r>
                          </m:lim>
                        </m:limLow>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𝑗</m:t>
                                </m:r>
                              </m:sub>
                            </m:sSub>
                          </m:e>
                        </m:d>
                      </m:e>
                    </m:func>
                    <m:r>
                      <a:rPr lang="en-US" altLang="zh-CN" b="0" i="1" smtClean="0">
                        <a:latin typeface="Cambria Math" panose="02040503050406030204" pitchFamily="18" charset="0"/>
                      </a:rPr>
                      <m:t>+1</m:t>
                    </m:r>
                    <m:r>
                      <a:rPr lang="zh-CN" altLang="en-US" i="1">
                        <a:latin typeface="Cambria Math" panose="02040503050406030204" pitchFamily="18" charset="0"/>
                      </a:rPr>
                      <m:t>。</m:t>
                    </m:r>
                  </m:oMath>
                </a14:m>
                <a:r>
                  <a:rPr lang="zh-CN" altLang="en-US" dirty="0"/>
                  <a:t>这部分是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r>
                  <a:rPr lang="zh-CN" altLang="en-US" dirty="0"/>
                  <a:t>的。</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oMath>
                </a14:m>
                <a:r>
                  <a:rPr lang="zh-CN" altLang="en-US" dirty="0"/>
                  <a:t>就是答案。</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4B552F4-4519-4B4F-A174-ED7EEC2441E9}"/>
                  </a:ext>
                </a:extLst>
              </p:cNvPr>
              <p:cNvSpPr>
                <a:spLocks noGrp="1" noRot="1" noChangeAspect="1" noMove="1" noResize="1" noEditPoints="1" noAdjustHandles="1" noChangeArrowheads="1" noChangeShapeType="1" noTextEdit="1"/>
              </p:cNvSpPr>
              <p:nvPr>
                <p:ph idx="1"/>
              </p:nvPr>
            </p:nvSpPr>
            <p:spPr>
              <a:blipFill>
                <a:blip r:embed="rId2"/>
                <a:stretch>
                  <a:fillRect l="-1043" t="-224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2319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02D14-2699-4925-8B30-214FF82F4BC8}"/>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9D1319-56EB-4FE5-8D6B-BB45E01AA266}"/>
                  </a:ext>
                </a:extLst>
              </p:cNvPr>
              <p:cNvSpPr>
                <a:spLocks noGrp="1"/>
              </p:cNvSpPr>
              <p:nvPr>
                <p:ph idx="1"/>
              </p:nvPr>
            </p:nvSpPr>
            <p:spPr/>
            <p:txBody>
              <a:bodyPr>
                <a:normAutofit/>
              </a:bodyPr>
              <a:lstStyle/>
              <a:p>
                <a:r>
                  <a:rPr lang="zh-CN" altLang="en-US" dirty="0"/>
                  <a:t>如果无法满足前</a:t>
                </a:r>
                <a14:m>
                  <m:oMath xmlns:m="http://schemas.openxmlformats.org/officeDocument/2006/math">
                    <m:r>
                      <a:rPr lang="en-US" altLang="zh-CN" b="0" i="1" smtClean="0">
                        <a:latin typeface="Cambria Math" panose="02040503050406030204" pitchFamily="18" charset="0"/>
                      </a:rPr>
                      <m:t>𝑖</m:t>
                    </m:r>
                  </m:oMath>
                </a14:m>
                <a:r>
                  <a:rPr lang="zh-CN" altLang="en-US" dirty="0"/>
                  <a:t>个需求，那么肯定无法满足前</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个需求。</a:t>
                </a:r>
                <a:endParaRPr lang="en-US" altLang="zh-CN" dirty="0"/>
              </a:p>
              <a:p>
                <a:r>
                  <a:rPr lang="zh-CN" altLang="en-US" dirty="0"/>
                  <a:t>于是我们可以二分答案</a:t>
                </a:r>
                <a14:m>
                  <m:oMath xmlns:m="http://schemas.openxmlformats.org/officeDocument/2006/math">
                    <m:r>
                      <a:rPr lang="en-US" altLang="zh-CN" b="0" i="1" smtClean="0">
                        <a:latin typeface="Cambria Math" panose="02040503050406030204" pitchFamily="18" charset="0"/>
                      </a:rPr>
                      <m:t>𝑥</m:t>
                    </m:r>
                  </m:oMath>
                </a14:m>
                <a:r>
                  <a:rPr lang="zh-CN" altLang="en-US" dirty="0"/>
                  <a:t>，然后判断是否能够满足前</a:t>
                </a:r>
                <a14:m>
                  <m:oMath xmlns:m="http://schemas.openxmlformats.org/officeDocument/2006/math">
                    <m:r>
                      <a:rPr lang="en-US" altLang="zh-CN" b="0" i="1" smtClean="0">
                        <a:latin typeface="Cambria Math" panose="02040503050406030204" pitchFamily="18" charset="0"/>
                      </a:rPr>
                      <m:t>𝑥</m:t>
                    </m:r>
                  </m:oMath>
                </a14:m>
                <a:r>
                  <a:rPr lang="zh-CN" altLang="en-US" dirty="0"/>
                  <a:t>个需求。</a:t>
                </a:r>
                <a:endParaRPr lang="en-US" altLang="zh-CN" dirty="0"/>
              </a:p>
              <a:p>
                <a:endParaRPr lang="en-US" altLang="zh-CN" dirty="0"/>
              </a:p>
              <a:p>
                <a:r>
                  <a:rPr lang="zh-CN" altLang="en-US" dirty="0"/>
                  <a:t>我们记</a:t>
                </a:r>
                <a14:m>
                  <m:oMath xmlns:m="http://schemas.openxmlformats.org/officeDocument/2006/math">
                    <m:r>
                      <a:rPr lang="en-US" altLang="zh-CN" b="0" i="1" smtClean="0">
                        <a:latin typeface="Cambria Math" panose="02040503050406030204" pitchFamily="18" charset="0"/>
                      </a:rPr>
                      <m:t>𝑛𝑢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代表第</a:t>
                </a:r>
                <a14:m>
                  <m:oMath xmlns:m="http://schemas.openxmlformats.org/officeDocument/2006/math">
                    <m:r>
                      <a:rPr lang="en-US" altLang="zh-CN" b="0" i="1" smtClean="0">
                        <a:latin typeface="Cambria Math" panose="02040503050406030204" pitchFamily="18" charset="0"/>
                      </a:rPr>
                      <m:t>𝑖</m:t>
                    </m:r>
                  </m:oMath>
                </a14:m>
                <a:r>
                  <a:rPr lang="zh-CN" altLang="en-US" dirty="0"/>
                  <a:t>天需要借出几个教室，那么能满足前</a:t>
                </a:r>
                <a14:m>
                  <m:oMath xmlns:m="http://schemas.openxmlformats.org/officeDocument/2006/math">
                    <m:r>
                      <a:rPr lang="en-US" altLang="zh-CN" b="0" i="1" smtClean="0">
                        <a:latin typeface="Cambria Math" panose="02040503050406030204" pitchFamily="18" charset="0"/>
                      </a:rPr>
                      <m:t>𝑥</m:t>
                    </m:r>
                  </m:oMath>
                </a14:m>
                <a:r>
                  <a:rPr lang="zh-CN" altLang="en-US" dirty="0"/>
                  <a:t>个需求，当且仅当所有的</a:t>
                </a:r>
                <a14:m>
                  <m:oMath xmlns:m="http://schemas.openxmlformats.org/officeDocument/2006/math">
                    <m:r>
                      <a:rPr lang="en-US" altLang="zh-CN" b="0" i="1" smtClean="0">
                        <a:latin typeface="Cambria Math" panose="02040503050406030204" pitchFamily="18" charset="0"/>
                      </a:rPr>
                      <m:t>𝑖</m:t>
                    </m:r>
                  </m:oMath>
                </a14:m>
                <a:r>
                  <a:rPr lang="zh-CN" altLang="en-US" dirty="0"/>
                  <a:t>都满足</a:t>
                </a:r>
                <a14:m>
                  <m:oMath xmlns:m="http://schemas.openxmlformats.org/officeDocument/2006/math">
                    <m:r>
                      <a:rPr lang="en-US" altLang="zh-CN" b="0" i="1" smtClean="0">
                        <a:latin typeface="Cambria Math" panose="02040503050406030204" pitchFamily="18" charset="0"/>
                      </a:rPr>
                      <m:t>𝑛𝑢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oMath>
                </a14:m>
                <a:r>
                  <a:rPr lang="zh-CN" altLang="en-US" dirty="0"/>
                  <a:t>。</a:t>
                </a:r>
                <a:endParaRPr lang="en-US" altLang="zh-CN" dirty="0"/>
              </a:p>
              <a:p>
                <a:r>
                  <a:rPr lang="zh-CN" altLang="en-US" dirty="0"/>
                  <a:t>怎么求</a:t>
                </a:r>
                <a14:m>
                  <m:oMath xmlns:m="http://schemas.openxmlformats.org/officeDocument/2006/math">
                    <m:r>
                      <a:rPr lang="en-US" altLang="zh-CN" b="0" i="1" smtClean="0">
                        <a:latin typeface="Cambria Math" panose="02040503050406030204" pitchFamily="18" charset="0"/>
                      </a:rPr>
                      <m:t>𝑛𝑢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oMath>
                </a14:m>
                <a:r>
                  <a:rPr lang="zh-CN" altLang="en-US" dirty="0"/>
                  <a:t>呢？注意到一次请求相当于让一段区间加上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t>，差分一下就可以了。</a:t>
                </a:r>
              </a:p>
            </p:txBody>
          </p:sp>
        </mc:Choice>
        <mc:Fallback xmlns="">
          <p:sp>
            <p:nvSpPr>
              <p:cNvPr id="3" name="内容占位符 2">
                <a:extLst>
                  <a:ext uri="{FF2B5EF4-FFF2-40B4-BE49-F238E27FC236}">
                    <a16:creationId xmlns:a16="http://schemas.microsoft.com/office/drawing/2014/main" id="{9A9D1319-56EB-4FE5-8D6B-BB45E01AA266}"/>
                  </a:ext>
                </a:extLst>
              </p:cNvPr>
              <p:cNvSpPr>
                <a:spLocks noGrp="1" noRot="1" noChangeAspect="1" noMove="1" noResize="1" noEditPoints="1" noAdjustHandles="1" noChangeArrowheads="1" noChangeShapeType="1" noTextEdit="1"/>
              </p:cNvSpPr>
              <p:nvPr>
                <p:ph idx="1"/>
              </p:nvPr>
            </p:nvSpPr>
            <p:spPr>
              <a:blipFill>
                <a:blip r:embed="rId2"/>
                <a:stretch>
                  <a:fillRect l="-1043" t="-23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1478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A8E2D-D464-4502-8868-7CB85B3D7C4D}"/>
              </a:ext>
            </a:extLst>
          </p:cNvPr>
          <p:cNvSpPr>
            <a:spLocks noGrp="1"/>
          </p:cNvSpPr>
          <p:nvPr>
            <p:ph type="title"/>
          </p:nvPr>
        </p:nvSpPr>
        <p:spPr/>
        <p:txBody>
          <a:bodyPr/>
          <a:lstStyle/>
          <a:p>
            <a:r>
              <a:rPr lang="en-US" altLang="zh-CN" dirty="0"/>
              <a:t>CF1288D Minimax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EB45DC-7882-4544-8019-590560D35061}"/>
                  </a:ext>
                </a:extLst>
              </p:cNvPr>
              <p:cNvSpPr>
                <a:spLocks noGrp="1"/>
              </p:cNvSpPr>
              <p:nvPr>
                <p:ph idx="1"/>
              </p:nvPr>
            </p:nvSpPr>
            <p:spPr/>
            <p:txBody>
              <a:bodyPr/>
              <a:lstStyle/>
              <a:p>
                <a:r>
                  <a:rPr lang="zh-CN" altLang="en-US" dirty="0"/>
                  <a:t>给你</a:t>
                </a:r>
                <a14:m>
                  <m:oMath xmlns:m="http://schemas.openxmlformats.org/officeDocument/2006/math">
                    <m:r>
                      <a:rPr lang="en-US" altLang="zh-CN" b="0" i="1" smtClean="0">
                        <a:latin typeface="Cambria Math" panose="02040503050406030204" pitchFamily="18" charset="0"/>
                      </a:rPr>
                      <m:t>𝑛</m:t>
                    </m:r>
                  </m:oMath>
                </a14:m>
                <a:r>
                  <a:rPr lang="zh-CN" altLang="en-US" dirty="0"/>
                  <a:t>个数组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，每个数组长度都是</a:t>
                </a:r>
                <a14:m>
                  <m:oMath xmlns:m="http://schemas.openxmlformats.org/officeDocument/2006/math">
                    <m:r>
                      <a:rPr lang="en-US" altLang="zh-CN" b="0" i="1" smtClean="0">
                        <a:latin typeface="Cambria Math" panose="02040503050406030204" pitchFamily="18" charset="0"/>
                      </a:rPr>
                      <m:t>𝑚</m:t>
                    </m:r>
                  </m:oMath>
                </a14:m>
                <a:r>
                  <a:rPr lang="zh-CN" altLang="en-US" dirty="0"/>
                  <a:t>。</a:t>
                </a:r>
                <a:endParaRPr lang="en-US" altLang="zh-CN" dirty="0"/>
              </a:p>
              <a:p>
                <a:r>
                  <a:rPr lang="zh-CN" altLang="en-US" dirty="0"/>
                  <a:t>你需要选择两个数组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sub>
                    </m:sSub>
                  </m:oMath>
                </a14:m>
                <a:r>
                  <a:rPr lang="zh-CN" altLang="en-US" dirty="0"/>
                  <a:t>（可以相同），然后你会计算一个数组</a:t>
                </a:r>
                <a14:m>
                  <m:oMath xmlns:m="http://schemas.openxmlformats.org/officeDocument/2006/math">
                    <m:r>
                      <a:rPr lang="en-US" altLang="zh-CN" b="0" i="1" smtClean="0">
                        <a:latin typeface="Cambria Math" panose="02040503050406030204" pitchFamily="18" charset="0"/>
                      </a:rPr>
                      <m:t>𝑏</m:t>
                    </m:r>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max</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oMath>
                </a14:m>
                <a:endParaRPr lang="en-US" altLang="zh-CN" dirty="0"/>
              </a:p>
              <a:p>
                <a:r>
                  <a:rPr lang="zh-CN" altLang="en-US" dirty="0"/>
                  <a:t>你希望让</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e>
                    </m:func>
                  </m:oMath>
                </a14:m>
                <a:r>
                  <a:rPr lang="zh-CN" altLang="en-US" dirty="0"/>
                  <a:t>尽可能大。输出这个最大值。</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≤8;0≤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zh-CN" altLang="en-US" dirty="0"/>
              </a:p>
            </p:txBody>
          </p:sp>
        </mc:Choice>
        <mc:Fallback xmlns="">
          <p:sp>
            <p:nvSpPr>
              <p:cNvPr id="3" name="内容占位符 2">
                <a:extLst>
                  <a:ext uri="{FF2B5EF4-FFF2-40B4-BE49-F238E27FC236}">
                    <a16:creationId xmlns:a16="http://schemas.microsoft.com/office/drawing/2014/main" id="{A1EB45DC-7882-4544-8019-590560D35061}"/>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4495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3A82F-BA0C-4117-B743-863D8B61977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C57FDE-41CB-4ED7-BB52-F8677DD46BA0}"/>
                  </a:ext>
                </a:extLst>
              </p:cNvPr>
              <p:cNvSpPr>
                <a:spLocks noGrp="1"/>
              </p:cNvSpPr>
              <p:nvPr>
                <p:ph idx="1"/>
              </p:nvPr>
            </p:nvSpPr>
            <p:spPr/>
            <p:txBody>
              <a:bodyPr/>
              <a:lstStyle/>
              <a:p>
                <a:r>
                  <a:rPr lang="zh-CN" altLang="en-US" dirty="0"/>
                  <a:t>容易想到可以二分答案，那么问题就变成了如何判断。</a:t>
                </a:r>
                <a:endParaRPr lang="en-US" altLang="zh-CN" dirty="0"/>
              </a:p>
              <a:p>
                <a:r>
                  <a:rPr lang="zh-CN" altLang="en-US" dirty="0"/>
                  <a:t>假设二分出的答案为</a:t>
                </a:r>
                <a14:m>
                  <m:oMath xmlns:m="http://schemas.openxmlformats.org/officeDocument/2006/math">
                    <m:r>
                      <a:rPr lang="en-US" altLang="zh-CN" b="0" i="1" smtClean="0">
                        <a:latin typeface="Cambria Math" panose="02040503050406030204" pitchFamily="18" charset="0"/>
                      </a:rPr>
                      <m:t>𝑥</m:t>
                    </m:r>
                  </m:oMath>
                </a14:m>
                <a:r>
                  <a:rPr lang="zh-CN" altLang="en-US" dirty="0"/>
                  <a:t>，那么每个数组都可以用一个二进制数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a:t>表示：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a:t>第</a:t>
                </a:r>
                <a14:m>
                  <m:oMath xmlns:m="http://schemas.openxmlformats.org/officeDocument/2006/math">
                    <m:r>
                      <a:rPr lang="en-US" altLang="zh-CN" b="0" i="1" dirty="0" smtClean="0">
                        <a:latin typeface="Cambria Math" panose="02040503050406030204" pitchFamily="18" charset="0"/>
                      </a:rPr>
                      <m:t>𝑗</m:t>
                    </m:r>
                  </m:oMath>
                </a14:m>
                <a:r>
                  <a:rPr lang="zh-CN" altLang="en-US" dirty="0"/>
                  <a:t>位为</a:t>
                </a:r>
                <a:r>
                  <a:rPr lang="en-US" altLang="zh-CN" dirty="0"/>
                  <a:t>1</a:t>
                </a:r>
                <a:r>
                  <a:rPr lang="zh-CN" altLang="en-US" dirty="0"/>
                  <a:t>当且仅当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a:t>。</a:t>
                </a:r>
                <a:endParaRPr lang="en-US" altLang="zh-CN" dirty="0"/>
              </a:p>
              <a:p>
                <a:r>
                  <a:rPr lang="zh-CN" altLang="en-US" dirty="0"/>
                  <a:t>于是我们只需要找到</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，使得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𝑜𝑟</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−1</m:t>
                    </m:r>
                  </m:oMath>
                </a14:m>
                <a:r>
                  <a:rPr lang="zh-CN" altLang="en-US" dirty="0"/>
                  <a:t>。</a:t>
                </a:r>
                <a:endParaRPr lang="en-US" altLang="zh-CN" dirty="0"/>
              </a:p>
              <a:p>
                <a:r>
                  <a:rPr lang="zh-CN" altLang="en-US" dirty="0"/>
                  <a:t>记</a:t>
                </a:r>
                <a14:m>
                  <m:oMath xmlns:m="http://schemas.openxmlformats.org/officeDocument/2006/math">
                    <m:r>
                      <a:rPr lang="en-US" altLang="zh-CN" b="0" i="1" smtClean="0">
                        <a:latin typeface="Cambria Math" panose="02040503050406030204" pitchFamily="18" charset="0"/>
                      </a:rPr>
                      <m:t>𝑣𝑖</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a:t>代表是否存在某个</a:t>
                </a:r>
                <a14:m>
                  <m:oMath xmlns:m="http://schemas.openxmlformats.org/officeDocument/2006/math">
                    <m:r>
                      <a:rPr lang="en-US" altLang="zh-CN" b="0" i="1" smtClean="0">
                        <a:latin typeface="Cambria Math" panose="02040503050406030204" pitchFamily="18" charset="0"/>
                      </a:rPr>
                      <m:t>𝑗</m:t>
                    </m:r>
                  </m:oMath>
                </a14:m>
                <a:r>
                  <a:rPr lang="zh-CN" altLang="en-US" dirty="0"/>
                  <a:t>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oMath>
                </a14:m>
                <a:r>
                  <a:rPr lang="zh-CN" altLang="en-US" dirty="0"/>
                  <a:t>，</a:t>
                </a:r>
                <a14:m>
                  <m:oMath xmlns:m="http://schemas.openxmlformats.org/officeDocument/2006/math">
                    <m:r>
                      <a:rPr lang="en-US" altLang="zh-CN" b="0" i="1" dirty="0" smtClean="0">
                        <a:latin typeface="Cambria Math" panose="02040503050406030204" pitchFamily="18" charset="0"/>
                      </a:rPr>
                      <m:t>𝑂</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4</m:t>
                            </m:r>
                          </m:e>
                          <m:sup>
                            <m:r>
                              <a:rPr lang="en-US" altLang="zh-CN" b="0" i="1" dirty="0" smtClean="0">
                                <a:latin typeface="Cambria Math" panose="02040503050406030204" pitchFamily="18" charset="0"/>
                              </a:rPr>
                              <m:t>𝑚</m:t>
                            </m:r>
                          </m:sup>
                        </m:sSup>
                      </m:e>
                    </m:d>
                  </m:oMath>
                </a14:m>
                <a:r>
                  <a:rPr lang="zh-CN" altLang="en-US" dirty="0"/>
                  <a:t>枚举即可。</a:t>
                </a:r>
                <a:endParaRPr lang="en-US" altLang="zh-CN" dirty="0"/>
              </a:p>
              <a:p>
                <a:r>
                  <a:rPr lang="zh-CN" altLang="en-US" dirty="0"/>
                  <a:t>总时间复杂度：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4</m:t>
                                </m:r>
                              </m:e>
                              <m:sup>
                                <m:r>
                                  <a:rPr lang="en-US" altLang="zh-CN" b="0" i="1" smtClean="0">
                                    <a:latin typeface="Cambria Math" panose="02040503050406030204" pitchFamily="18" charset="0"/>
                                  </a:rPr>
                                  <m:t>𝑚</m:t>
                                </m:r>
                              </m:sup>
                            </m:sSup>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𝑎</m:t>
                            </m:r>
                          </m:e>
                        </m:func>
                      </m:e>
                    </m:d>
                  </m:oMath>
                </a14:m>
                <a:endParaRPr lang="zh-CN" altLang="en-US" dirty="0"/>
              </a:p>
            </p:txBody>
          </p:sp>
        </mc:Choice>
        <mc:Fallback xmlns="">
          <p:sp>
            <p:nvSpPr>
              <p:cNvPr id="3" name="内容占位符 2">
                <a:extLst>
                  <a:ext uri="{FF2B5EF4-FFF2-40B4-BE49-F238E27FC236}">
                    <a16:creationId xmlns:a16="http://schemas.microsoft.com/office/drawing/2014/main" id="{CCC57FDE-41CB-4ED7-BB52-F8677DD46BA0}"/>
                  </a:ext>
                </a:extLst>
              </p:cNvPr>
              <p:cNvSpPr>
                <a:spLocks noGrp="1" noRot="1" noChangeAspect="1" noMove="1" noResize="1" noEditPoints="1" noAdjustHandles="1" noChangeArrowheads="1" noChangeShapeType="1" noTextEdit="1"/>
              </p:cNvSpPr>
              <p:nvPr>
                <p:ph idx="1"/>
              </p:nvPr>
            </p:nvSpPr>
            <p:spPr>
              <a:blipFill>
                <a:blip r:embed="rId2"/>
                <a:stretch>
                  <a:fillRect l="-1043" t="-252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138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72CB4-B6BF-45F0-96A9-8F499E4AD5AB}"/>
              </a:ext>
            </a:extLst>
          </p:cNvPr>
          <p:cNvSpPr>
            <a:spLocks noGrp="1"/>
          </p:cNvSpPr>
          <p:nvPr>
            <p:ph type="title"/>
          </p:nvPr>
        </p:nvSpPr>
        <p:spPr/>
        <p:txBody>
          <a:bodyPr/>
          <a:lstStyle/>
          <a:p>
            <a:r>
              <a:rPr lang="en-US" altLang="zh-CN" dirty="0"/>
              <a:t>CF1276B Two Fairs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C7E427-D1EE-4461-9F55-34CFF4511C89}"/>
                  </a:ext>
                </a:extLst>
              </p:cNvPr>
              <p:cNvSpPr>
                <a:spLocks noGrp="1"/>
              </p:cNvSpPr>
              <p:nvPr>
                <p:ph idx="1"/>
              </p:nvPr>
            </p:nvSpPr>
            <p:spPr/>
            <p:txBody>
              <a:bodyPr/>
              <a:lstStyle/>
              <a:p>
                <a:r>
                  <a:rPr lang="zh-CN" altLang="en-US" dirty="0"/>
                  <a:t>有一张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条边的无向连通图，给定两个特殊点</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r>
                  <a:rPr lang="zh-CN" altLang="en-US" dirty="0"/>
                  <a:t>，问有多少对点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，满足</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&lt;</m:t>
                    </m:r>
                    <m:r>
                      <a:rPr lang="en-US" altLang="zh-CN" b="0" i="1" smtClean="0">
                        <a:latin typeface="Cambria Math" panose="02040503050406030204" pitchFamily="18" charset="0"/>
                      </a:rPr>
                      <m:t>𝑣</m:t>
                    </m:r>
                  </m:oMath>
                </a14:m>
                <a:r>
                  <a:rPr lang="zh-CN" altLang="en-US" dirty="0"/>
                  <a:t>，且从</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𝑣</m:t>
                    </m:r>
                  </m:oMath>
                </a14:m>
                <a:r>
                  <a:rPr lang="zh-CN" altLang="en-US" dirty="0"/>
                  <a:t>的所有路径都经过</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两个点。</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4≤</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96C7E427-D1EE-4461-9F55-34CFF4511C89}"/>
                  </a:ext>
                </a:extLst>
              </p:cNvPr>
              <p:cNvSpPr>
                <a:spLocks noGrp="1" noRot="1" noChangeAspect="1" noMove="1" noResize="1" noEditPoints="1" noAdjustHandles="1" noChangeArrowheads="1" noChangeShapeType="1" noTextEdit="1"/>
              </p:cNvSpPr>
              <p:nvPr>
                <p:ph idx="1"/>
              </p:nvPr>
            </p:nvSpPr>
            <p:spPr>
              <a:blipFill>
                <a:blip r:embed="rId2"/>
                <a:stretch>
                  <a:fillRect l="-1043" t="-2381"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5014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65647-54FC-4104-8CBE-72ADA080782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02B912-05BE-4D3A-8331-DBEDBAFE021A}"/>
                  </a:ext>
                </a:extLst>
              </p:cNvPr>
              <p:cNvSpPr>
                <a:spLocks noGrp="1"/>
              </p:cNvSpPr>
              <p:nvPr>
                <p:ph idx="1"/>
              </p:nvPr>
            </p:nvSpPr>
            <p:spPr/>
            <p:txBody>
              <a:bodyPr/>
              <a:lstStyle/>
              <a:p>
                <a:r>
                  <a:rPr lang="zh-CN" altLang="en-US" dirty="0"/>
                  <a:t>首先将</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两个点删掉，那么剩下的点会组成若干个连通块。</a:t>
                </a:r>
                <a:endParaRPr lang="en-US" altLang="zh-CN" dirty="0"/>
              </a:p>
              <a:p>
                <a:r>
                  <a:rPr lang="zh-CN" altLang="en-US" dirty="0"/>
                  <a:t>并且，这些连通块会与</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两个点中至少一个点直接相连。</a:t>
                </a:r>
                <a:endParaRPr lang="en-US" altLang="zh-CN" dirty="0"/>
              </a:p>
              <a:p>
                <a:endParaRPr lang="en-US" altLang="zh-CN" dirty="0"/>
              </a:p>
              <a:p>
                <a:r>
                  <a:rPr lang="zh-CN" altLang="en-US" dirty="0"/>
                  <a:t>于是我们可以发现，</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满足条件当且仅当其中一个点所在连通块只与</a:t>
                </a:r>
                <a14:m>
                  <m:oMath xmlns:m="http://schemas.openxmlformats.org/officeDocument/2006/math">
                    <m:r>
                      <a:rPr lang="en-US" altLang="zh-CN" b="0" i="1" smtClean="0">
                        <a:latin typeface="Cambria Math" panose="02040503050406030204" pitchFamily="18" charset="0"/>
                      </a:rPr>
                      <m:t>𝑎</m:t>
                    </m:r>
                  </m:oMath>
                </a14:m>
                <a:r>
                  <a:rPr lang="zh-CN" altLang="en-US" dirty="0"/>
                  <a:t>相连，另一个点所在连通块只与</a:t>
                </a:r>
                <a14:m>
                  <m:oMath xmlns:m="http://schemas.openxmlformats.org/officeDocument/2006/math">
                    <m:r>
                      <a:rPr lang="en-US" altLang="zh-CN" b="0" i="1" smtClean="0">
                        <a:latin typeface="Cambria Math" panose="02040503050406030204" pitchFamily="18" charset="0"/>
                      </a:rPr>
                      <m:t>𝑏</m:t>
                    </m:r>
                  </m:oMath>
                </a14:m>
                <a:r>
                  <a:rPr lang="zh-CN" altLang="en-US" dirty="0"/>
                  <a:t>相连。</a:t>
                </a:r>
                <a:endParaRPr lang="en-US" altLang="zh-CN" dirty="0"/>
              </a:p>
              <a:p>
                <a:endParaRPr lang="en-US" altLang="zh-CN" dirty="0"/>
              </a:p>
              <a:p>
                <a:r>
                  <a:rPr lang="zh-CN" altLang="en-US" dirty="0"/>
                  <a:t>用你想用的方式求这两部分的点数就可以了。</a:t>
                </a:r>
                <a:endParaRPr lang="en-US" altLang="zh-CN" dirty="0"/>
              </a:p>
            </p:txBody>
          </p:sp>
        </mc:Choice>
        <mc:Fallback xmlns="">
          <p:sp>
            <p:nvSpPr>
              <p:cNvPr id="3" name="内容占位符 2">
                <a:extLst>
                  <a:ext uri="{FF2B5EF4-FFF2-40B4-BE49-F238E27FC236}">
                    <a16:creationId xmlns:a16="http://schemas.microsoft.com/office/drawing/2014/main" id="{1102B912-05BE-4D3A-8331-DBEDBAFE021A}"/>
                  </a:ext>
                </a:extLst>
              </p:cNvPr>
              <p:cNvSpPr>
                <a:spLocks noGrp="1" noRot="1" noChangeAspect="1" noMove="1" noResize="1" noEditPoints="1" noAdjustHandles="1" noChangeArrowheads="1" noChangeShapeType="1" noTextEdit="1"/>
              </p:cNvSpPr>
              <p:nvPr>
                <p:ph idx="1"/>
              </p:nvPr>
            </p:nvSpPr>
            <p:spPr>
              <a:blipFill>
                <a:blip r:embed="rId2"/>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1837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7E6F7-AF4B-4402-A706-DEE1AC82D7BD}"/>
              </a:ext>
            </a:extLst>
          </p:cNvPr>
          <p:cNvSpPr>
            <a:spLocks noGrp="1"/>
          </p:cNvSpPr>
          <p:nvPr>
            <p:ph type="title"/>
          </p:nvPr>
        </p:nvSpPr>
        <p:spPr/>
        <p:txBody>
          <a:bodyPr/>
          <a:lstStyle/>
          <a:p>
            <a:r>
              <a:rPr lang="en-US" altLang="zh-CN" dirty="0"/>
              <a:t>CF1213G Path Queries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6F46A3-D859-4797-8A81-67B5D65A58AF}"/>
                  </a:ext>
                </a:extLst>
              </p:cNvPr>
              <p:cNvSpPr>
                <a:spLocks noGrp="1"/>
              </p:cNvSpPr>
              <p:nvPr>
                <p:ph idx="1"/>
              </p:nvPr>
            </p:nvSpPr>
            <p:spPr/>
            <p:txBody>
              <a:bodyPr>
                <a:normAutofit/>
              </a:bodyPr>
              <a:lstStyle/>
              <a:p>
                <a:r>
                  <a:rPr lang="zh-CN" altLang="en-US" dirty="0"/>
                  <a:t>有一棵</a:t>
                </a:r>
                <a14:m>
                  <m:oMath xmlns:m="http://schemas.openxmlformats.org/officeDocument/2006/math">
                    <m:r>
                      <a:rPr lang="en-US" altLang="zh-CN" b="0" i="1" smtClean="0">
                        <a:latin typeface="Cambria Math" panose="02040503050406030204" pitchFamily="18" charset="0"/>
                      </a:rPr>
                      <m:t>𝑛</m:t>
                    </m:r>
                  </m:oMath>
                </a14:m>
                <a:r>
                  <a:rPr lang="zh-CN" altLang="en-US" dirty="0"/>
                  <a:t>个点的树，边有边权。</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𝑚</m:t>
                    </m:r>
                  </m:oMath>
                </a14:m>
                <a:r>
                  <a:rPr lang="zh-CN" altLang="en-US" dirty="0"/>
                  <a:t>次询问，每次给定一个数字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zh-CN" altLang="en-US" dirty="0"/>
                  <a:t>，你需要回答有多少点对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oMath>
                </a14:m>
                <a:r>
                  <a:rPr lang="zh-CN" altLang="en-US" dirty="0"/>
                  <a:t>（</a:t>
                </a:r>
                <a14:m>
                  <m:oMath xmlns:m="http://schemas.openxmlformats.org/officeDocument/2006/math">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&lt;</m:t>
                    </m:r>
                    <m:r>
                      <a:rPr lang="en-US" altLang="zh-CN" b="0" i="1" dirty="0" smtClean="0">
                        <a:latin typeface="Cambria Math" panose="02040503050406030204" pitchFamily="18" charset="0"/>
                      </a:rPr>
                      <m:t>𝑣</m:t>
                    </m:r>
                  </m:oMath>
                </a14:m>
                <a:r>
                  <a:rPr lang="zh-CN" altLang="en-US" dirty="0"/>
                  <a:t>），满足从</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𝑣</m:t>
                    </m:r>
                  </m:oMath>
                </a14:m>
                <a:r>
                  <a:rPr lang="zh-CN" altLang="en-US" dirty="0"/>
                  <a:t>的简单路径上经过边权的最大值不超过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zh-CN" altLang="en-US" dirty="0"/>
                  <a:t>。</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096F46A3-D859-4797-8A81-67B5D65A58A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5948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A3469-72CC-491F-9683-CE35F4FF132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EE04B7-D70B-4DC3-AD40-5204ED120C37}"/>
                  </a:ext>
                </a:extLst>
              </p:cNvPr>
              <p:cNvSpPr>
                <a:spLocks noGrp="1"/>
              </p:cNvSpPr>
              <p:nvPr>
                <p:ph idx="1"/>
              </p:nvPr>
            </p:nvSpPr>
            <p:spPr/>
            <p:txBody>
              <a:bodyPr/>
              <a:lstStyle/>
              <a:p>
                <a:r>
                  <a:rPr lang="zh-CN" altLang="en-US" dirty="0"/>
                  <a:t>我们可以离线，将询问从小到大排序。</a:t>
                </a:r>
                <a:endParaRPr lang="en-US" altLang="zh-CN" dirty="0"/>
              </a:p>
              <a:p>
                <a:r>
                  <a:rPr lang="zh-CN" altLang="en-US" dirty="0"/>
                  <a:t>对于某个询问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zh-CN" altLang="en-US" dirty="0"/>
                  <a:t>，我们将边权小于等于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zh-CN" altLang="en-US" dirty="0"/>
                  <a:t>的边都加进去。</a:t>
                </a:r>
                <a:endParaRPr lang="en-US" altLang="zh-CN" dirty="0"/>
              </a:p>
              <a:p>
                <a:r>
                  <a:rPr lang="zh-CN" altLang="en-US" dirty="0"/>
                  <a:t>用并查集维护连通性，加入一条边时，合并两个连通块，同时答案应该增加</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a14:m>
                <a:r>
                  <a:rPr lang="zh-CN" altLang="en-US" dirty="0"/>
                  <a:t>（</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2</m:t>
                        </m:r>
                      </m:sub>
                    </m:sSub>
                  </m:oMath>
                </a14:m>
                <a:r>
                  <a:rPr lang="zh-CN" altLang="en-US" dirty="0"/>
                  <a:t>代表两个连通块的大小）。</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49EE04B7-D70B-4DC3-AD40-5204ED120C37}"/>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6008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AFEA7-4D59-4FAE-B3A2-59D1DB3A430F}"/>
              </a:ext>
            </a:extLst>
          </p:cNvPr>
          <p:cNvSpPr>
            <a:spLocks noGrp="1"/>
          </p:cNvSpPr>
          <p:nvPr>
            <p:ph type="title"/>
          </p:nvPr>
        </p:nvSpPr>
        <p:spPr/>
        <p:txBody>
          <a:bodyPr/>
          <a:lstStyle/>
          <a:p>
            <a:r>
              <a:rPr lang="en-US" altLang="zh-CN" dirty="0"/>
              <a:t>CF1030E </a:t>
            </a:r>
            <a:r>
              <a:rPr lang="en-US" altLang="zh-CN" dirty="0" err="1"/>
              <a:t>Vasya</a:t>
            </a:r>
            <a:r>
              <a:rPr lang="en-US" altLang="zh-CN" dirty="0"/>
              <a:t> and Good Sequences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7CF35D-3620-4C2F-8ECC-F273C27086ED}"/>
                  </a:ext>
                </a:extLst>
              </p:cNvPr>
              <p:cNvSpPr>
                <a:spLocks noGrp="1"/>
              </p:cNvSpPr>
              <p:nvPr>
                <p:ph idx="1"/>
              </p:nvPr>
            </p:nvSpPr>
            <p:spPr/>
            <p:txBody>
              <a:bodyPr/>
              <a:lstStyle/>
              <a:p>
                <a:r>
                  <a:rPr lang="zh-CN" altLang="en-US" dirty="0"/>
                  <a:t>对于一个序列</a:t>
                </a:r>
                <a14:m>
                  <m:oMath xmlns:m="http://schemas.openxmlformats.org/officeDocument/2006/math">
                    <m:r>
                      <a:rPr lang="en-US" altLang="zh-CN" b="0" i="1" smtClean="0">
                        <a:latin typeface="Cambria Math" panose="02040503050406030204" pitchFamily="18" charset="0"/>
                      </a:rPr>
                      <m:t>𝑎</m:t>
                    </m:r>
                  </m:oMath>
                </a14:m>
                <a:r>
                  <a:rPr lang="zh-CN" altLang="en-US" dirty="0"/>
                  <a:t>，</a:t>
                </a:r>
                <a:r>
                  <a:rPr lang="en-US" altLang="zh-CN" dirty="0" err="1"/>
                  <a:t>Vasya</a:t>
                </a:r>
                <a:r>
                  <a:rPr lang="zh-CN" altLang="en-US" dirty="0"/>
                  <a:t>可以对序列进行如下的操作：选中一个数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，在二进制下交换它的某两位。</a:t>
                </a:r>
                <a:endParaRPr lang="en-US" altLang="zh-CN" dirty="0"/>
              </a:p>
              <a:p>
                <a:r>
                  <a:rPr lang="zh-CN" altLang="en-US" dirty="0"/>
                  <a:t>他称一个序列为好的，当且仅当他可以进行若干次操作，使得所有数异或起来为</a:t>
                </a:r>
                <a:r>
                  <a:rPr lang="en-US" altLang="zh-CN" dirty="0"/>
                  <a:t>0</a:t>
                </a:r>
                <a:r>
                  <a:rPr lang="zh-CN" altLang="en-US" dirty="0"/>
                  <a:t>。</a:t>
                </a:r>
                <a:endParaRPr lang="en-US" altLang="zh-CN" dirty="0"/>
              </a:p>
              <a:p>
                <a:r>
                  <a:rPr lang="zh-CN" altLang="en-US" dirty="0"/>
                  <a:t>现在他需要知道，有多少对</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zh-CN" altLang="en-US" dirty="0"/>
                  <a:t>，满足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oMath>
                </a14:m>
                <a:r>
                  <a:rPr lang="zh-CN" altLang="en-US" dirty="0"/>
                  <a:t>为一个好的序列。</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18</m:t>
                        </m:r>
                      </m:sup>
                    </m:sSup>
                  </m:oMath>
                </a14:m>
                <a:endParaRPr lang="zh-CN" altLang="en-US" dirty="0"/>
              </a:p>
            </p:txBody>
          </p:sp>
        </mc:Choice>
        <mc:Fallback xmlns="">
          <p:sp>
            <p:nvSpPr>
              <p:cNvPr id="3" name="内容占位符 2">
                <a:extLst>
                  <a:ext uri="{FF2B5EF4-FFF2-40B4-BE49-F238E27FC236}">
                    <a16:creationId xmlns:a16="http://schemas.microsoft.com/office/drawing/2014/main" id="{197CF35D-3620-4C2F-8ECC-F273C27086ED}"/>
                  </a:ext>
                </a:extLst>
              </p:cNvPr>
              <p:cNvSpPr>
                <a:spLocks noGrp="1" noRot="1" noChangeAspect="1" noMove="1" noResize="1" noEditPoints="1" noAdjustHandles="1" noChangeArrowheads="1" noChangeShapeType="1" noTextEdit="1"/>
              </p:cNvSpPr>
              <p:nvPr>
                <p:ph idx="1"/>
              </p:nvPr>
            </p:nvSpPr>
            <p:spPr>
              <a:blipFill>
                <a:blip r:embed="rId2"/>
                <a:stretch>
                  <a:fillRect l="-1043" t="-238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0961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A8F99-400C-49E0-9A4C-D30EE2A8D37C}"/>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B4195C9-5287-4C76-884B-1809CD30417E}"/>
              </a:ext>
            </a:extLst>
          </p:cNvPr>
          <p:cNvSpPr>
            <a:spLocks noGrp="1"/>
          </p:cNvSpPr>
          <p:nvPr>
            <p:ph idx="1"/>
          </p:nvPr>
        </p:nvSpPr>
        <p:spPr/>
        <p:txBody>
          <a:bodyPr/>
          <a:lstStyle/>
          <a:p>
            <a:r>
              <a:rPr lang="zh-CN" altLang="en-US" dirty="0"/>
              <a:t>容易发现，一个序列是好的，当且仅当二进制下</a:t>
            </a:r>
            <a:r>
              <a:rPr lang="en-US" altLang="zh-CN" dirty="0"/>
              <a:t>1</a:t>
            </a:r>
            <a:r>
              <a:rPr lang="zh-CN" altLang="en-US" dirty="0"/>
              <a:t>的总数为偶数，且最大的数不超过其他的数之和。</a:t>
            </a:r>
            <a:endParaRPr lang="en-US" altLang="zh-CN" dirty="0"/>
          </a:p>
          <a:p>
            <a:r>
              <a:rPr lang="zh-CN" altLang="en-US" dirty="0"/>
              <a:t>如果不考虑第二个条件，那么方案数就是求有多少个区间，使得</a:t>
            </a:r>
            <a:r>
              <a:rPr lang="en-US" altLang="zh-CN" dirty="0"/>
              <a:t>1</a:t>
            </a:r>
            <a:r>
              <a:rPr lang="zh-CN" altLang="en-US" dirty="0"/>
              <a:t>的总数为偶数，求下前缀和就搞定了。</a:t>
            </a:r>
            <a:endParaRPr lang="en-US" altLang="zh-CN" dirty="0"/>
          </a:p>
          <a:p>
            <a:endParaRPr lang="en-US" altLang="zh-CN" dirty="0"/>
          </a:p>
          <a:p>
            <a:r>
              <a:rPr lang="zh-CN" altLang="en-US" dirty="0"/>
              <a:t>考虑第二个条件呢？注意到不满足第二个条件的序列长度不会超过</a:t>
            </a:r>
            <a:r>
              <a:rPr lang="en-US" altLang="zh-CN" dirty="0"/>
              <a:t>60</a:t>
            </a:r>
            <a:r>
              <a:rPr lang="zh-CN" altLang="en-US" dirty="0"/>
              <a:t>，所以我们可以先算上面的答案，然后减掉多算的那部分（直接暴力枚举即可）。</a:t>
            </a:r>
          </a:p>
        </p:txBody>
      </p:sp>
    </p:spTree>
    <p:extLst>
      <p:ext uri="{BB962C8B-B14F-4D97-AF65-F5344CB8AC3E}">
        <p14:creationId xmlns:p14="http://schemas.microsoft.com/office/powerpoint/2010/main" val="4247604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DDA20-2746-456E-9812-FCED52D2779D}"/>
              </a:ext>
            </a:extLst>
          </p:cNvPr>
          <p:cNvSpPr>
            <a:spLocks noGrp="1"/>
          </p:cNvSpPr>
          <p:nvPr>
            <p:ph type="title"/>
          </p:nvPr>
        </p:nvSpPr>
        <p:spPr/>
        <p:txBody>
          <a:bodyPr>
            <a:normAutofit/>
          </a:bodyPr>
          <a:lstStyle/>
          <a:p>
            <a:r>
              <a:rPr lang="en-US" altLang="zh-CN" sz="4000" dirty="0"/>
              <a:t>CF959E Mahmoud and Ehab and the </a:t>
            </a:r>
            <a:r>
              <a:rPr lang="en-US" altLang="zh-CN" sz="4000" dirty="0" err="1"/>
              <a:t>xor</a:t>
            </a:r>
            <a:r>
              <a:rPr lang="en-US" altLang="zh-CN" sz="4000" dirty="0"/>
              <a:t>-MST</a:t>
            </a:r>
            <a:endParaRPr lang="zh-CN" alt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1E64A6E-BE7E-4D87-B204-7DFC9F3002A9}"/>
                  </a:ext>
                </a:extLst>
              </p:cNvPr>
              <p:cNvSpPr>
                <a:spLocks noGrp="1"/>
              </p:cNvSpPr>
              <p:nvPr>
                <p:ph idx="1"/>
              </p:nvPr>
            </p:nvSpPr>
            <p:spPr/>
            <p:txBody>
              <a:bodyPr/>
              <a:lstStyle/>
              <a:p>
                <a:r>
                  <a:rPr lang="zh-CN" altLang="en-US" dirty="0"/>
                  <a:t>有一张</a:t>
                </a:r>
                <a14:m>
                  <m:oMath xmlns:m="http://schemas.openxmlformats.org/officeDocument/2006/math">
                    <m:r>
                      <a:rPr lang="en-US" altLang="zh-CN" b="0" i="1" smtClean="0">
                        <a:latin typeface="Cambria Math" panose="02040503050406030204" pitchFamily="18" charset="0"/>
                      </a:rPr>
                      <m:t>𝑛</m:t>
                    </m:r>
                  </m:oMath>
                </a14:m>
                <a:r>
                  <a:rPr lang="zh-CN" altLang="en-US" dirty="0"/>
                  <a:t>个点的完全图，点从</a:t>
                </a:r>
                <a:r>
                  <a:rPr lang="en-US" altLang="zh-CN" dirty="0"/>
                  <a:t>0</a:t>
                </a:r>
                <a:r>
                  <a:rPr lang="zh-CN" altLang="en-US" dirty="0"/>
                  <a:t>开始编号，两个点</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之间的边权值为</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𝑥𝑜𝑟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oMath>
                </a14:m>
                <a:r>
                  <a:rPr lang="zh-CN" altLang="en-US" dirty="0"/>
                  <a:t>，求最小生成树权值和。</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12</m:t>
                        </m:r>
                      </m:sup>
                    </m:sSup>
                  </m:oMath>
                </a14:m>
                <a:endParaRPr lang="zh-CN" altLang="en-US" dirty="0"/>
              </a:p>
            </p:txBody>
          </p:sp>
        </mc:Choice>
        <mc:Fallback xmlns="">
          <p:sp>
            <p:nvSpPr>
              <p:cNvPr id="3" name="内容占位符 2">
                <a:extLst>
                  <a:ext uri="{FF2B5EF4-FFF2-40B4-BE49-F238E27FC236}">
                    <a16:creationId xmlns:a16="http://schemas.microsoft.com/office/drawing/2014/main" id="{51E64A6E-BE7E-4D87-B204-7DFC9F3002A9}"/>
                  </a:ext>
                </a:extLst>
              </p:cNvPr>
              <p:cNvSpPr>
                <a:spLocks noGrp="1" noRot="1" noChangeAspect="1" noMove="1" noResize="1" noEditPoints="1" noAdjustHandles="1" noChangeArrowheads="1" noChangeShapeType="1" noTextEdit="1"/>
              </p:cNvSpPr>
              <p:nvPr>
                <p:ph idx="1"/>
              </p:nvPr>
            </p:nvSpPr>
            <p:spPr>
              <a:blipFill>
                <a:blip r:embed="rId2"/>
                <a:stretch>
                  <a:fillRect l="-1043" t="-2381" r="-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7403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B4BD2-AF14-4A43-9A5F-2786907E835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90FB0E-665F-4BFA-A65B-C920BAACEF44}"/>
                  </a:ext>
                </a:extLst>
              </p:cNvPr>
              <p:cNvSpPr>
                <a:spLocks noGrp="1"/>
              </p:cNvSpPr>
              <p:nvPr>
                <p:ph idx="1"/>
              </p:nvPr>
            </p:nvSpPr>
            <p:spPr/>
            <p:txBody>
              <a:bodyPr/>
              <a:lstStyle/>
              <a:p>
                <a:r>
                  <a:rPr lang="zh-CN" altLang="en-US" dirty="0"/>
                  <a:t>答案即为</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𝑙𝑜𝑤𝑏𝑖𝑡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nary>
                  </m:oMath>
                </a14:m>
                <a:r>
                  <a:rPr lang="zh-CN" altLang="en-US" dirty="0"/>
                  <a:t>。（为什么？）</a:t>
                </a:r>
                <a:endParaRPr lang="en-US" altLang="zh-CN" dirty="0"/>
              </a:p>
              <a:p>
                <a:endParaRPr lang="en-US" altLang="zh-CN" dirty="0"/>
              </a:p>
              <a:p>
                <a:r>
                  <a:rPr lang="zh-CN" altLang="en-US" dirty="0"/>
                  <a:t>于是可以枚举</a:t>
                </a:r>
                <a14:m>
                  <m:oMath xmlns:m="http://schemas.openxmlformats.org/officeDocument/2006/math">
                    <m:r>
                      <a:rPr lang="en-US" altLang="zh-CN" b="0" i="1" smtClean="0">
                        <a:latin typeface="Cambria Math" panose="02040503050406030204" pitchFamily="18" charset="0"/>
                      </a:rPr>
                      <m:t>𝑘</m:t>
                    </m:r>
                  </m:oMath>
                </a14:m>
                <a:r>
                  <a:rPr lang="zh-CN" altLang="en-US" dirty="0"/>
                  <a:t>，然后计算</a:t>
                </a:r>
                <a14:m>
                  <m:oMath xmlns:m="http://schemas.openxmlformats.org/officeDocument/2006/math">
                    <m:r>
                      <a:rPr lang="en-US" altLang="zh-CN" b="0" i="1" smtClean="0">
                        <a:latin typeface="Cambria Math" panose="02040503050406030204" pitchFamily="18" charset="0"/>
                      </a:rPr>
                      <m:t>𝑙𝑜𝑤𝑏𝑖𝑡</m:t>
                    </m:r>
                  </m:oMath>
                </a14:m>
                <a:r>
                  <a:rPr lang="zh-CN" altLang="en-US" dirty="0"/>
                  <a:t>为</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b="0" i="1" dirty="0" smtClean="0">
                            <a:latin typeface="Cambria Math" panose="02040503050406030204" pitchFamily="18" charset="0"/>
                          </a:rPr>
                          <m:t>𝑘</m:t>
                        </m:r>
                      </m:sup>
                    </m:sSup>
                  </m:oMath>
                </a14:m>
                <a:r>
                  <a:rPr lang="zh-CN" altLang="en-US" dirty="0"/>
                  <a:t>的数字个数。</a:t>
                </a:r>
                <a:endParaRPr lang="en-US" altLang="zh-CN" dirty="0"/>
              </a:p>
              <a:p>
                <a:r>
                  <a:rPr lang="zh-CN" altLang="en-US" dirty="0"/>
                  <a:t>数字个数为</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den>
                        </m:f>
                      </m:e>
                    </m:d>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𝑘</m:t>
                                </m:r>
                                <m:r>
                                  <a:rPr lang="en-US" altLang="zh-CN" b="0" i="1" smtClean="0">
                                    <a:latin typeface="Cambria Math" panose="02040503050406030204" pitchFamily="18" charset="0"/>
                                  </a:rPr>
                                  <m:t>+1</m:t>
                                </m:r>
                              </m:sup>
                            </m:sSup>
                          </m:den>
                        </m:f>
                      </m:e>
                    </m:d>
                  </m:oMath>
                </a14:m>
                <a:endParaRPr lang="en-US" altLang="zh-CN" dirty="0"/>
              </a:p>
            </p:txBody>
          </p:sp>
        </mc:Choice>
        <mc:Fallback xmlns="">
          <p:sp>
            <p:nvSpPr>
              <p:cNvPr id="3" name="内容占位符 2">
                <a:extLst>
                  <a:ext uri="{FF2B5EF4-FFF2-40B4-BE49-F238E27FC236}">
                    <a16:creationId xmlns:a16="http://schemas.microsoft.com/office/drawing/2014/main" id="{5090FB0E-665F-4BFA-A65B-C920BAACEF44}"/>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5801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723C5-F1C9-4545-9157-2715B1EF496F}"/>
              </a:ext>
            </a:extLst>
          </p:cNvPr>
          <p:cNvSpPr>
            <a:spLocks noGrp="1"/>
          </p:cNvSpPr>
          <p:nvPr>
            <p:ph type="title"/>
          </p:nvPr>
        </p:nvSpPr>
        <p:spPr/>
        <p:txBody>
          <a:bodyPr/>
          <a:lstStyle/>
          <a:p>
            <a:r>
              <a:rPr lang="en-US" altLang="zh-CN" dirty="0"/>
              <a:t>Luogu2831 </a:t>
            </a:r>
            <a:r>
              <a:rPr lang="zh-CN" altLang="en-US" dirty="0"/>
              <a:t>愤怒的小鸟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742AFE-7D32-4B46-B5C1-000DE248B3E7}"/>
                  </a:ext>
                </a:extLst>
              </p:cNvPr>
              <p:cNvSpPr>
                <a:spLocks noGrp="1"/>
              </p:cNvSpPr>
              <p:nvPr>
                <p:ph idx="1"/>
              </p:nvPr>
            </p:nvSpPr>
            <p:spPr/>
            <p:txBody>
              <a:bodyPr/>
              <a:lstStyle/>
              <a:p>
                <a:r>
                  <a:rPr lang="zh-CN" altLang="en-US" dirty="0"/>
                  <a:t>平面上有</a:t>
                </a:r>
                <a14:m>
                  <m:oMath xmlns:m="http://schemas.openxmlformats.org/officeDocument/2006/math">
                    <m:r>
                      <a:rPr lang="en-US" altLang="zh-CN" b="0" i="1" smtClean="0">
                        <a:latin typeface="Cambria Math" panose="02040503050406030204" pitchFamily="18" charset="0"/>
                      </a:rPr>
                      <m:t>𝑛</m:t>
                    </m:r>
                  </m:oMath>
                </a14:m>
                <a:r>
                  <a:rPr lang="zh-CN" altLang="en-US" dirty="0"/>
                  <a:t>只猪，第</a:t>
                </a:r>
                <a14:m>
                  <m:oMath xmlns:m="http://schemas.openxmlformats.org/officeDocument/2006/math">
                    <m:r>
                      <a:rPr lang="en-US" altLang="zh-CN" b="0" i="1" smtClean="0">
                        <a:latin typeface="Cambria Math" panose="02040503050406030204" pitchFamily="18" charset="0"/>
                      </a:rPr>
                      <m:t>𝑖</m:t>
                    </m:r>
                  </m:oMath>
                </a14:m>
                <a:r>
                  <a:rPr lang="zh-CN" altLang="en-US" dirty="0"/>
                  <a:t>只猪的坐标在</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oMath>
                </a14:m>
                <a:r>
                  <a:rPr lang="zh-CN" altLang="en-US" dirty="0"/>
                  <a:t>（坐标都是正实数），有一架弹弓位于</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m:t>
                        </m:r>
                      </m:e>
                    </m:d>
                  </m:oMath>
                </a14:m>
                <a:r>
                  <a:rPr lang="zh-CN" altLang="en-US" dirty="0"/>
                  <a:t>，你可以沿着抛物线</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𝑏𝑥</m:t>
                    </m:r>
                  </m:oMath>
                </a14:m>
                <a:r>
                  <a:rPr lang="zh-CN" altLang="en-US" dirty="0"/>
                  <a:t>（</a:t>
                </a:r>
                <a14:m>
                  <m:oMath xmlns:m="http://schemas.openxmlformats.org/officeDocument/2006/math">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r>
                  <a:rPr lang="zh-CN" altLang="en-US" dirty="0"/>
                  <a:t>都是自选的实数，但必须满足</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&lt;0</m:t>
                    </m:r>
                  </m:oMath>
                </a14:m>
                <a:r>
                  <a:rPr lang="zh-CN" altLang="en-US" dirty="0"/>
                  <a:t>）发射一直小鸟，然后将抛物线上的所有猪消灭。</a:t>
                </a:r>
                <a:endParaRPr lang="en-US" altLang="zh-CN" dirty="0"/>
              </a:p>
              <a:p>
                <a:r>
                  <a:rPr lang="zh-CN" altLang="en-US" dirty="0"/>
                  <a:t>问：最少多少步才能消灭所有猪。</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≤18</m:t>
                    </m:r>
                  </m:oMath>
                </a14:m>
                <a:endParaRPr lang="zh-CN" altLang="en-US" dirty="0"/>
              </a:p>
            </p:txBody>
          </p:sp>
        </mc:Choice>
        <mc:Fallback xmlns="">
          <p:sp>
            <p:nvSpPr>
              <p:cNvPr id="3" name="内容占位符 2">
                <a:extLst>
                  <a:ext uri="{FF2B5EF4-FFF2-40B4-BE49-F238E27FC236}">
                    <a16:creationId xmlns:a16="http://schemas.microsoft.com/office/drawing/2014/main" id="{53742AFE-7D32-4B46-B5C1-000DE248B3E7}"/>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1875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1DFD2-CEA9-46B2-A241-F8DE0C4C2B3B}"/>
              </a:ext>
            </a:extLst>
          </p:cNvPr>
          <p:cNvSpPr>
            <a:spLocks noGrp="1"/>
          </p:cNvSpPr>
          <p:nvPr>
            <p:ph type="title"/>
          </p:nvPr>
        </p:nvSpPr>
        <p:spPr/>
        <p:txBody>
          <a:bodyPr/>
          <a:lstStyle/>
          <a:p>
            <a:r>
              <a:rPr lang="en-US" altLang="zh-CN" dirty="0"/>
              <a:t>CF900D Unusual Sequences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9AF796-9A43-4F8F-8E00-0FDE36A311CD}"/>
                  </a:ext>
                </a:extLst>
              </p:cNvPr>
              <p:cNvSpPr>
                <a:spLocks noGrp="1"/>
              </p:cNvSpPr>
              <p:nvPr>
                <p:ph idx="1"/>
              </p:nvPr>
            </p:nvSpPr>
            <p:spPr/>
            <p:txBody>
              <a:bodyPr/>
              <a:lstStyle/>
              <a:p>
                <a:r>
                  <a:rPr lang="zh-CN" altLang="en-US" dirty="0"/>
                  <a:t>给定两个正整数</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，问有多少个整数序列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，满足每个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都是</a:t>
                </a:r>
                <a14:m>
                  <m:oMath xmlns:m="http://schemas.openxmlformats.org/officeDocument/2006/math">
                    <m:r>
                      <a:rPr lang="en-US" altLang="zh-CN" b="0" i="1" dirty="0" smtClean="0">
                        <a:latin typeface="Cambria Math" panose="02040503050406030204" pitchFamily="18" charset="0"/>
                      </a:rPr>
                      <m:t>𝑥</m:t>
                    </m:r>
                  </m:oMath>
                </a14:m>
                <a:r>
                  <a:rPr lang="zh-CN" altLang="en-US" dirty="0"/>
                  <a:t>的倍数，且数字和为</a:t>
                </a:r>
                <a14:m>
                  <m:oMath xmlns:m="http://schemas.openxmlformats.org/officeDocument/2006/math">
                    <m:r>
                      <a:rPr lang="en-US" altLang="zh-CN" b="0" i="1" smtClean="0">
                        <a:latin typeface="Cambria Math" panose="02040503050406030204" pitchFamily="18" charset="0"/>
                      </a:rPr>
                      <m:t>𝑦</m:t>
                    </m:r>
                  </m:oMath>
                </a14:m>
                <a:r>
                  <a:rPr lang="zh-CN" altLang="en-US" dirty="0"/>
                  <a:t>。</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29AF796-9A43-4F8F-8E00-0FDE36A311C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6054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7F3D-C7DD-41E3-ADD8-3B6C075666DD}"/>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18758F-789E-4931-AA1B-978D23122907}"/>
                  </a:ext>
                </a:extLst>
              </p:cNvPr>
              <p:cNvSpPr>
                <a:spLocks noGrp="1"/>
              </p:cNvSpPr>
              <p:nvPr>
                <p:ph idx="1"/>
              </p:nvPr>
            </p:nvSpPr>
            <p:spPr/>
            <p:txBody>
              <a:bodyPr/>
              <a:lstStyle/>
              <a:p>
                <a:r>
                  <a:rPr lang="zh-CN" altLang="en-US" dirty="0"/>
                  <a:t>如果</a:t>
                </a:r>
                <a14:m>
                  <m:oMath xmlns:m="http://schemas.openxmlformats.org/officeDocument/2006/math">
                    <m:r>
                      <a:rPr lang="en-US" altLang="zh-CN" b="0" i="1" smtClean="0">
                        <a:latin typeface="Cambria Math" panose="02040503050406030204" pitchFamily="18" charset="0"/>
                      </a:rPr>
                      <m:t>𝑥</m:t>
                    </m:r>
                  </m:oMath>
                </a14:m>
                <a:r>
                  <a:rPr lang="zh-CN" altLang="en-US" dirty="0"/>
                  <a:t>不是</a:t>
                </a:r>
                <a14:m>
                  <m:oMath xmlns:m="http://schemas.openxmlformats.org/officeDocument/2006/math">
                    <m:r>
                      <a:rPr lang="en-US" altLang="zh-CN" b="0" i="1" smtClean="0">
                        <a:latin typeface="Cambria Math" panose="02040503050406030204" pitchFamily="18" charset="0"/>
                      </a:rPr>
                      <m:t>𝑦</m:t>
                    </m:r>
                  </m:oMath>
                </a14:m>
                <a:r>
                  <a:rPr lang="zh-CN" altLang="en-US" dirty="0"/>
                  <a:t>的约数。答案显然为</a:t>
                </a:r>
                <a:r>
                  <a:rPr lang="en-US" altLang="zh-CN" dirty="0"/>
                  <a:t>0</a:t>
                </a:r>
                <a:r>
                  <a:rPr lang="zh-CN" altLang="en-US" dirty="0"/>
                  <a:t>。</a:t>
                </a:r>
                <a:endParaRPr lang="en-US" altLang="zh-CN" dirty="0"/>
              </a:p>
              <a:p>
                <a:r>
                  <a:rPr lang="zh-CN" altLang="en-US" dirty="0"/>
                  <a:t>否则，我们可以令</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𝑥</m:t>
                        </m:r>
                      </m:den>
                    </m:f>
                  </m:oMath>
                </a14:m>
                <a:r>
                  <a:rPr lang="zh-CN" altLang="en-US" dirty="0"/>
                  <a:t>，这样答案显然不变。</a:t>
                </a:r>
                <a:endParaRPr lang="en-US" altLang="zh-CN" dirty="0"/>
              </a:p>
              <a:p>
                <a:r>
                  <a:rPr lang="zh-CN" altLang="en-US" strike="sngStrike" dirty="0"/>
                  <a:t>为了好看，</a:t>
                </a:r>
                <a:r>
                  <a:rPr lang="zh-CN" altLang="en-US" dirty="0"/>
                  <a:t>下面用</a:t>
                </a:r>
                <a14:m>
                  <m:oMath xmlns:m="http://schemas.openxmlformats.org/officeDocument/2006/math">
                    <m:r>
                      <a:rPr lang="en-US" altLang="zh-CN" b="0" i="1" smtClean="0">
                        <a:latin typeface="Cambria Math" panose="02040503050406030204" pitchFamily="18" charset="0"/>
                      </a:rPr>
                      <m:t>𝑛</m:t>
                    </m:r>
                  </m:oMath>
                </a14:m>
                <a:r>
                  <a:rPr lang="zh-CN" altLang="en-US" dirty="0"/>
                  <a:t>代表</a:t>
                </a:r>
                <a14:m>
                  <m:oMath xmlns:m="http://schemas.openxmlformats.org/officeDocument/2006/math">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𝑦</m:t>
                        </m:r>
                      </m:num>
                      <m:den>
                        <m:r>
                          <a:rPr lang="en-US" altLang="zh-CN" b="0" i="1" dirty="0" smtClean="0">
                            <a:latin typeface="Cambria Math" panose="02040503050406030204" pitchFamily="18" charset="0"/>
                          </a:rPr>
                          <m:t>𝑥</m:t>
                        </m:r>
                      </m:den>
                    </m:f>
                  </m:oMath>
                </a14:m>
                <a:r>
                  <a:rPr lang="zh-CN" altLang="en-US" dirty="0"/>
                  <a:t>。</a:t>
                </a:r>
                <a:endParaRPr lang="en-US" altLang="zh-CN" dirty="0"/>
              </a:p>
              <a:p>
                <a:r>
                  <a:rPr lang="zh-CN" altLang="en-US" dirty="0"/>
                  <a:t>那么此时相当于求有多少个序列，满足和为</a:t>
                </a:r>
                <a14:m>
                  <m:oMath xmlns:m="http://schemas.openxmlformats.org/officeDocument/2006/math">
                    <m:r>
                      <a:rPr lang="en-US" altLang="zh-CN" b="0" i="1" smtClean="0">
                        <a:latin typeface="Cambria Math" panose="02040503050406030204" pitchFamily="18" charset="0"/>
                      </a:rPr>
                      <m:t>𝑛</m:t>
                    </m:r>
                  </m:oMath>
                </a14:m>
                <a:r>
                  <a:rPr lang="zh-CN" altLang="en-US" dirty="0"/>
                  <a:t>，且</a:t>
                </a:r>
                <a:r>
                  <a:rPr lang="en-US" altLang="zh-CN" dirty="0" err="1"/>
                  <a:t>gcd</a:t>
                </a:r>
                <a:r>
                  <a:rPr lang="zh-CN" altLang="en-US" dirty="0"/>
                  <a:t>为</a:t>
                </a:r>
                <a:r>
                  <a:rPr lang="en-US" altLang="zh-CN" dirty="0"/>
                  <a:t>1</a:t>
                </a:r>
                <a:r>
                  <a:rPr lang="zh-CN" altLang="en-US" dirty="0"/>
                  <a:t>。</a:t>
                </a:r>
              </a:p>
            </p:txBody>
          </p:sp>
        </mc:Choice>
        <mc:Fallback xmlns="">
          <p:sp>
            <p:nvSpPr>
              <p:cNvPr id="3" name="内容占位符 2">
                <a:extLst>
                  <a:ext uri="{FF2B5EF4-FFF2-40B4-BE49-F238E27FC236}">
                    <a16:creationId xmlns:a16="http://schemas.microsoft.com/office/drawing/2014/main" id="{E318758F-789E-4931-AA1B-978D23122907}"/>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883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C4BC4-B6D4-4D52-B549-DF2F9D3FB950}"/>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2A4D3F-29AE-4525-93E2-217DCAF2DB15}"/>
                  </a:ext>
                </a:extLst>
              </p:cNvPr>
              <p:cNvSpPr>
                <a:spLocks noGrp="1"/>
              </p:cNvSpPr>
              <p:nvPr>
                <p:ph idx="1"/>
              </p:nvPr>
            </p:nvSpPr>
            <p:spPr/>
            <p:txBody>
              <a:bodyPr/>
              <a:lstStyle/>
              <a:p>
                <a:r>
                  <a:rPr lang="zh-CN" altLang="en-US" dirty="0"/>
                  <a:t>如果没有</a:t>
                </a:r>
                <a:r>
                  <a:rPr lang="en-US" altLang="zh-CN" dirty="0" err="1"/>
                  <a:t>gcd</a:t>
                </a:r>
                <a:r>
                  <a:rPr lang="zh-CN" altLang="en-US" dirty="0"/>
                  <a:t>的限制，答案应该是什么？</a:t>
                </a:r>
                <a:endParaRPr lang="en-US" altLang="zh-CN" dirty="0"/>
              </a:p>
              <a:p>
                <a:r>
                  <a:rPr lang="zh-CN" altLang="en-US" b="0" dirty="0"/>
                  <a:t>答案为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a:t>。</a:t>
                </a:r>
                <a:endParaRPr lang="en-US" altLang="zh-CN" dirty="0"/>
              </a:p>
              <a:p>
                <a:endParaRPr lang="en-US" altLang="zh-CN" dirty="0"/>
              </a:p>
              <a:p>
                <a:r>
                  <a:rPr lang="zh-CN" altLang="en-US" dirty="0"/>
                  <a:t>加上这个限制怎么办呢？</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72A4D3F-29AE-4525-93E2-217DCAF2DB15}"/>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1964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4038F-3C35-4F4F-9A4D-091CD1372EF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CDAB49-BC58-4C8C-BA04-6AFBE79B54AF}"/>
                  </a:ext>
                </a:extLst>
              </p:cNvPr>
              <p:cNvSpPr>
                <a:spLocks noGrp="1"/>
              </p:cNvSpPr>
              <p:nvPr>
                <p:ph idx="1"/>
              </p:nvPr>
            </p:nvSpPr>
            <p:spPr/>
            <p:txBody>
              <a:bodyPr>
                <a:normAutofit/>
              </a:bodyPr>
              <a:lstStyle/>
              <a:p>
                <a:r>
                  <a:rPr lang="zh-CN" altLang="en-US" dirty="0"/>
                  <a:t>我们将</a:t>
                </a:r>
                <a14:m>
                  <m:oMath xmlns:m="http://schemas.openxmlformats.org/officeDocument/2006/math">
                    <m:r>
                      <a:rPr lang="en-US" altLang="zh-CN" b="0" i="1" smtClean="0">
                        <a:latin typeface="Cambria Math" panose="02040503050406030204" pitchFamily="18" charset="0"/>
                      </a:rPr>
                      <m:t>𝑛</m:t>
                    </m:r>
                  </m:oMath>
                </a14:m>
                <a:r>
                  <a:rPr lang="zh-CN" altLang="en-US" dirty="0"/>
                  <a:t>质因数分解：</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𝑚</m:t>
                            </m:r>
                          </m:sub>
                        </m:sSub>
                      </m:sup>
                    </m:sSubSup>
                  </m:oMath>
                </a14:m>
                <a:r>
                  <a:rPr lang="zh-CN" altLang="en-US" dirty="0"/>
                  <a:t>。首先我们计算出没有限制的方案数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a:t>，然后再减去所有数都是某个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的倍数的方案数，也就是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−1</m:t>
                        </m:r>
                      </m:sup>
                    </m:sSup>
                  </m:oMath>
                </a14:m>
                <a:r>
                  <a:rPr lang="zh-CN" altLang="en-US" dirty="0"/>
                  <a:t>。但是所有数都是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a14:m>
                <a:r>
                  <a:rPr lang="zh-CN" altLang="en-US" dirty="0"/>
                  <a:t>的倍数的方案数又被多算了，我们再加回来。以此类推，我们只需要枚举所有数是哪些</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乘积的倍数，然后按照上面的方式累加方案即可。</a:t>
                </a:r>
                <a:endParaRPr lang="en-US" altLang="zh-CN" dirty="0"/>
              </a:p>
              <a:p>
                <a:r>
                  <a:rPr lang="zh-CN" altLang="en-US" dirty="0"/>
                  <a:t>枚举可以用</a:t>
                </a:r>
                <a:r>
                  <a:rPr lang="en-US" altLang="zh-CN" dirty="0" err="1"/>
                  <a:t>dfs</a:t>
                </a:r>
                <a:r>
                  <a:rPr lang="zh-CN" altLang="en-US" dirty="0"/>
                  <a:t>实现。</a:t>
                </a:r>
              </a:p>
            </p:txBody>
          </p:sp>
        </mc:Choice>
        <mc:Fallback xmlns="">
          <p:sp>
            <p:nvSpPr>
              <p:cNvPr id="3" name="内容占位符 2">
                <a:extLst>
                  <a:ext uri="{FF2B5EF4-FFF2-40B4-BE49-F238E27FC236}">
                    <a16:creationId xmlns:a16="http://schemas.microsoft.com/office/drawing/2014/main" id="{EBCDAB49-BC58-4C8C-BA04-6AFBE79B54AF}"/>
                  </a:ext>
                </a:extLst>
              </p:cNvPr>
              <p:cNvSpPr>
                <a:spLocks noGrp="1" noRot="1" noChangeAspect="1" noMove="1" noResize="1" noEditPoints="1" noAdjustHandles="1" noChangeArrowheads="1" noChangeShapeType="1" noTextEdit="1"/>
              </p:cNvSpPr>
              <p:nvPr>
                <p:ph idx="1"/>
              </p:nvPr>
            </p:nvSpPr>
            <p:spPr>
              <a:blipFill>
                <a:blip r:embed="rId2"/>
                <a:stretch>
                  <a:fillRect l="-1043" t="-16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6069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CDCC2-D16C-476E-97C4-D3238686F436}"/>
              </a:ext>
            </a:extLst>
          </p:cNvPr>
          <p:cNvSpPr>
            <a:spLocks noGrp="1"/>
          </p:cNvSpPr>
          <p:nvPr>
            <p:ph type="title"/>
          </p:nvPr>
        </p:nvSpPr>
        <p:spPr/>
        <p:txBody>
          <a:bodyPr/>
          <a:lstStyle/>
          <a:p>
            <a:r>
              <a:rPr lang="en-US" altLang="zh-CN" dirty="0"/>
              <a:t>CF859D Third Month Insanity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53D97A-62CE-45A0-A74E-BACDFEA83F4C}"/>
                  </a:ext>
                </a:extLst>
              </p:cNvPr>
              <p:cNvSpPr>
                <a:spLocks noGrp="1"/>
              </p:cNvSpPr>
              <p:nvPr>
                <p:ph idx="1"/>
              </p:nvPr>
            </p:nvSpPr>
            <p:spPr/>
            <p:txBody>
              <a:bodyPr/>
              <a:lstStyle/>
              <a:p>
                <a:r>
                  <a:rPr lang="zh-CN" altLang="en-US" dirty="0"/>
                  <a:t>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𝑁</m:t>
                        </m:r>
                      </m:sup>
                    </m:sSup>
                  </m:oMath>
                </a14:m>
                <a:r>
                  <a:rPr lang="zh-CN" altLang="en-US" dirty="0"/>
                  <a:t>个队伍要进行比赛。比赛进行</a:t>
                </a:r>
                <a14:m>
                  <m:oMath xmlns:m="http://schemas.openxmlformats.org/officeDocument/2006/math">
                    <m:r>
                      <a:rPr lang="en-US" altLang="zh-CN" b="0" i="1" smtClean="0">
                        <a:latin typeface="Cambria Math" panose="02040503050406030204" pitchFamily="18" charset="0"/>
                      </a:rPr>
                      <m:t>𝑁</m:t>
                    </m:r>
                  </m:oMath>
                </a14:m>
                <a:r>
                  <a:rPr lang="zh-CN" altLang="en-US" dirty="0"/>
                  <a:t>轮，每一轮，第</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a14:m>
                <a:r>
                  <a:rPr lang="zh-CN" altLang="en-US" dirty="0"/>
                  <a:t>个队伍要和第</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𝑖</m:t>
                    </m:r>
                  </m:oMath>
                </a14:m>
                <a:r>
                  <a:rPr lang="zh-CN" altLang="en-US" dirty="0"/>
                  <a:t>个队伍比赛，输的淘汰。最后只会剩下一个队伍。</a:t>
                </a:r>
                <a:endParaRPr lang="en-US" altLang="zh-CN" dirty="0"/>
              </a:p>
              <a:p>
                <a:r>
                  <a:rPr lang="zh-CN" altLang="en-US" dirty="0"/>
                  <a:t>（比赛的过程相当于一棵二叉树）</a:t>
                </a:r>
                <a:endParaRPr lang="en-US" altLang="zh-CN" dirty="0"/>
              </a:p>
              <a:p>
                <a:r>
                  <a:rPr lang="zh-CN" altLang="en-US" dirty="0"/>
                  <a:t>对于任意两个队伍</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你知道如果这两个队伍比赛，</a:t>
                </a:r>
                <a14:m>
                  <m:oMath xmlns:m="http://schemas.openxmlformats.org/officeDocument/2006/math">
                    <m:r>
                      <a:rPr lang="en-US" altLang="zh-CN" b="0" i="1" smtClean="0">
                        <a:latin typeface="Cambria Math" panose="02040503050406030204" pitchFamily="18" charset="0"/>
                      </a:rPr>
                      <m:t>𝑥</m:t>
                    </m:r>
                  </m:oMath>
                </a14:m>
                <a:r>
                  <a:rPr lang="zh-CN" altLang="en-US" dirty="0"/>
                  <a:t>打赢</a:t>
                </a:r>
                <a14:m>
                  <m:oMath xmlns:m="http://schemas.openxmlformats.org/officeDocument/2006/math">
                    <m:r>
                      <a:rPr lang="en-US" altLang="zh-CN" b="0" i="1" smtClean="0">
                        <a:latin typeface="Cambria Math" panose="02040503050406030204" pitchFamily="18" charset="0"/>
                      </a:rPr>
                      <m:t>𝑦</m:t>
                    </m:r>
                  </m:oMath>
                </a14:m>
                <a:r>
                  <a:rPr lang="zh-CN" altLang="en-US" dirty="0"/>
                  <a:t>的概率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9153D97A-62CE-45A0-A74E-BACDFEA83F4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0729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7F6F7-0286-4B49-99AE-C0EC87558A92}"/>
              </a:ext>
            </a:extLst>
          </p:cNvPr>
          <p:cNvSpPr>
            <a:spLocks noGrp="1"/>
          </p:cNvSpPr>
          <p:nvPr>
            <p:ph type="title"/>
          </p:nvPr>
        </p:nvSpPr>
        <p:spPr/>
        <p:txBody>
          <a:bodyPr/>
          <a:lstStyle/>
          <a:p>
            <a:r>
              <a:rPr lang="en-US" altLang="zh-CN" dirty="0"/>
              <a:t>CF859D Third Month Insanity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501508-EC78-46FD-990A-3D2EDD08BB69}"/>
                  </a:ext>
                </a:extLst>
              </p:cNvPr>
              <p:cNvSpPr>
                <a:spLocks noGrp="1"/>
              </p:cNvSpPr>
              <p:nvPr>
                <p:ph idx="1"/>
              </p:nvPr>
            </p:nvSpPr>
            <p:spPr/>
            <p:txBody>
              <a:bodyPr/>
              <a:lstStyle/>
              <a:p>
                <a:r>
                  <a:rPr lang="zh-CN" altLang="en-US" dirty="0"/>
                  <a:t>你需要在比赛开始前对整场比赛进行一次预测：对于每一场比赛，你需要预测这场比赛的赢家。如果你预测</a:t>
                </a:r>
                <a14:m>
                  <m:oMath xmlns:m="http://schemas.openxmlformats.org/officeDocument/2006/math">
                    <m:r>
                      <a:rPr lang="en-US" altLang="zh-CN" b="0" i="1" smtClean="0">
                        <a:latin typeface="Cambria Math" panose="02040503050406030204" pitchFamily="18" charset="0"/>
                      </a:rPr>
                      <m:t>𝑥</m:t>
                    </m:r>
                  </m:oMath>
                </a14:m>
                <a:r>
                  <a:rPr lang="zh-CN" altLang="en-US" dirty="0"/>
                  <a:t>在某场比赛中会赢，那么在你的预测中，</a:t>
                </a:r>
                <a14:m>
                  <m:oMath xmlns:m="http://schemas.openxmlformats.org/officeDocument/2006/math">
                    <m:r>
                      <a:rPr lang="en-US" altLang="zh-CN" b="0" i="1" smtClean="0">
                        <a:latin typeface="Cambria Math" panose="02040503050406030204" pitchFamily="18" charset="0"/>
                      </a:rPr>
                      <m:t>𝑥</m:t>
                    </m:r>
                  </m:oMath>
                </a14:m>
                <a:r>
                  <a:rPr lang="zh-CN" altLang="en-US" dirty="0"/>
                  <a:t>在之前的比赛中都会赢。</a:t>
                </a:r>
                <a:endParaRPr lang="en-US" altLang="zh-CN" dirty="0"/>
              </a:p>
              <a:p>
                <a:r>
                  <a:rPr lang="zh-CN" altLang="en-US" dirty="0"/>
                  <a:t>在第</a:t>
                </a:r>
                <a14:m>
                  <m:oMath xmlns:m="http://schemas.openxmlformats.org/officeDocument/2006/math">
                    <m:r>
                      <a:rPr lang="en-US" altLang="zh-CN" b="0" i="1" smtClean="0">
                        <a:latin typeface="Cambria Math" panose="02040503050406030204" pitchFamily="18" charset="0"/>
                      </a:rPr>
                      <m:t>𝑖</m:t>
                    </m:r>
                  </m:oMath>
                </a14:m>
                <a:r>
                  <a:rPr lang="zh-CN" altLang="en-US" dirty="0"/>
                  <a:t>轮比赛中，你每预测成功一次，你就会得到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sSup>
                  </m:oMath>
                </a14:m>
                <a:r>
                  <a:rPr lang="zh-CN" altLang="en-US" dirty="0"/>
                  <a:t>分。你希望使你期望得分尽可能高。问这个最大的期望得分。</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≤6</m:t>
                    </m:r>
                  </m:oMath>
                </a14:m>
                <a:endParaRPr lang="zh-CN" altLang="en-US" dirty="0"/>
              </a:p>
            </p:txBody>
          </p:sp>
        </mc:Choice>
        <mc:Fallback xmlns="">
          <p:sp>
            <p:nvSpPr>
              <p:cNvPr id="3" name="内容占位符 2">
                <a:extLst>
                  <a:ext uri="{FF2B5EF4-FFF2-40B4-BE49-F238E27FC236}">
                    <a16:creationId xmlns:a16="http://schemas.microsoft.com/office/drawing/2014/main" id="{C0501508-EC78-46FD-990A-3D2EDD08BB69}"/>
                  </a:ext>
                </a:extLst>
              </p:cNvPr>
              <p:cNvSpPr>
                <a:spLocks noGrp="1" noRot="1" noChangeAspect="1" noMove="1" noResize="1" noEditPoints="1" noAdjustHandles="1" noChangeArrowheads="1" noChangeShapeType="1" noTextEdit="1"/>
              </p:cNvSpPr>
              <p:nvPr>
                <p:ph idx="1"/>
              </p:nvPr>
            </p:nvSpPr>
            <p:spPr>
              <a:blipFill>
                <a:blip r:embed="rId2"/>
                <a:stretch>
                  <a:fillRect l="-1043" t="-252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2022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4ABAB-5948-4292-829B-A541D12C7B6D}"/>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499E66-9E2C-4389-B694-80655A912C7D}"/>
                  </a:ext>
                </a:extLst>
              </p:cNvPr>
              <p:cNvSpPr>
                <a:spLocks noGrp="1"/>
              </p:cNvSpPr>
              <p:nvPr>
                <p:ph idx="1"/>
              </p:nvPr>
            </p:nvSpPr>
            <p:spPr/>
            <p:txBody>
              <a:bodyPr/>
              <a:lstStyle/>
              <a:p>
                <a:r>
                  <a:rPr lang="zh-CN" altLang="en-US" dirty="0"/>
                  <a:t>我们将比赛的过程看成一棵二叉树。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𝑢</m:t>
                        </m:r>
                      </m:sub>
                    </m:sSub>
                  </m:oMath>
                </a14:m>
                <a:r>
                  <a:rPr lang="zh-CN" altLang="en-US" dirty="0"/>
                  <a:t>代表</a:t>
                </a:r>
                <a14:m>
                  <m:oMath xmlns:m="http://schemas.openxmlformats.org/officeDocument/2006/math">
                    <m:r>
                      <a:rPr lang="en-US" altLang="zh-CN" b="0" i="1" dirty="0" smtClean="0">
                        <a:latin typeface="Cambria Math" panose="02040503050406030204" pitchFamily="18" charset="0"/>
                      </a:rPr>
                      <m:t>𝑢</m:t>
                    </m:r>
                  </m:oMath>
                </a14:m>
                <a:r>
                  <a:rPr lang="zh-CN" altLang="en-US" dirty="0"/>
                  <a:t>节点子树内的队伍的集合，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𝑢</m:t>
                        </m:r>
                      </m:sub>
                    </m:sSub>
                  </m:oMath>
                </a14:m>
                <a:r>
                  <a:rPr lang="zh-CN" altLang="en-US" dirty="0"/>
                  <a:t>代表</a:t>
                </a:r>
                <a14:m>
                  <m:oMath xmlns:m="http://schemas.openxmlformats.org/officeDocument/2006/math">
                    <m:r>
                      <a:rPr lang="en-US" altLang="zh-CN" b="0" i="1" dirty="0" smtClean="0">
                        <a:latin typeface="Cambria Math" panose="02040503050406030204" pitchFamily="18" charset="0"/>
                      </a:rPr>
                      <m:t>𝑢</m:t>
                    </m:r>
                  </m:oMath>
                </a14:m>
                <a:r>
                  <a:rPr lang="zh-CN" altLang="en-US" dirty="0"/>
                  <a:t>的两个儿子。</a:t>
                </a:r>
                <a:endParaRPr lang="en-US" altLang="zh-CN" dirty="0"/>
              </a:p>
              <a:p>
                <a:r>
                  <a:rPr lang="zh-CN" altLang="en-US"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代表比赛进行到</a:t>
                </a:r>
                <a14:m>
                  <m:oMath xmlns:m="http://schemas.openxmlformats.org/officeDocument/2006/math">
                    <m:r>
                      <a:rPr lang="en-US" altLang="zh-CN" b="0" i="1" smtClean="0">
                        <a:latin typeface="Cambria Math" panose="02040503050406030204" pitchFamily="18" charset="0"/>
                      </a:rPr>
                      <m:t>𝑢</m:t>
                    </m:r>
                  </m:oMath>
                </a14:m>
                <a:r>
                  <a:rPr lang="zh-CN" altLang="en-US" dirty="0"/>
                  <a:t>点，这棵子树内赢到最后的队伍是</a:t>
                </a:r>
                <a14:m>
                  <m:oMath xmlns:m="http://schemas.openxmlformats.org/officeDocument/2006/math">
                    <m:r>
                      <a:rPr lang="en-US" altLang="zh-CN" b="0" i="1" smtClean="0">
                        <a:latin typeface="Cambria Math" panose="02040503050406030204" pitchFamily="18" charset="0"/>
                      </a:rPr>
                      <m:t>𝑖</m:t>
                    </m:r>
                  </m:oMath>
                </a14:m>
                <a:r>
                  <a:rPr lang="zh-CN" altLang="en-US" dirty="0"/>
                  <a:t>的概率。这个东西算起来很简单，枚举左右子树内赢到最后的队伍，再考虑这两个队伍的胜负情况即可：</a:t>
                </a:r>
                <a:endParaRPr lang="en-US" altLang="zh-CN" dirty="0"/>
              </a:p>
            </p:txBody>
          </p:sp>
        </mc:Choice>
        <mc:Fallback xmlns="">
          <p:sp>
            <p:nvSpPr>
              <p:cNvPr id="3" name="内容占位符 2">
                <a:extLst>
                  <a:ext uri="{FF2B5EF4-FFF2-40B4-BE49-F238E27FC236}">
                    <a16:creationId xmlns:a16="http://schemas.microsoft.com/office/drawing/2014/main" id="{A5499E66-9E2C-4389-B694-80655A912C7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8049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81511-D842-49F0-9EE4-712F66538CEF}"/>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C4C086-5642-4633-8740-C5475AA74D8D}"/>
                  </a:ext>
                </a:extLst>
              </p:cNvPr>
              <p:cNvSpPr>
                <a:spLocks noGrp="1"/>
              </p:cNvSpPr>
              <p:nvPr>
                <p:ph idx="1"/>
              </p:nvPr>
            </p:nvSpPr>
            <p:spPr/>
            <p:txBody>
              <a:bodyPr/>
              <a:lstStyle/>
              <a:p>
                <a:r>
                  <a:rPr lang="zh-CN" altLang="en-US" b="0" dirty="0"/>
                  <a:t>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代表考虑</a:t>
                </a:r>
                <a14:m>
                  <m:oMath xmlns:m="http://schemas.openxmlformats.org/officeDocument/2006/math">
                    <m:r>
                      <a:rPr lang="en-US" altLang="zh-CN" b="0" i="1" smtClean="0">
                        <a:latin typeface="Cambria Math" panose="02040503050406030204" pitchFamily="18" charset="0"/>
                      </a:rPr>
                      <m:t>𝑢</m:t>
                    </m:r>
                  </m:oMath>
                </a14:m>
                <a:r>
                  <a:rPr lang="zh-CN" altLang="en-US" dirty="0"/>
                  <a:t>代表的子树，且在这个节点处发生的比赛中你预测获胜的队伍为</a:t>
                </a:r>
                <a14:m>
                  <m:oMath xmlns:m="http://schemas.openxmlformats.org/officeDocument/2006/math">
                    <m:r>
                      <a:rPr lang="en-US" altLang="zh-CN" b="0" i="1" smtClean="0">
                        <a:latin typeface="Cambria Math" panose="02040503050406030204" pitchFamily="18" charset="0"/>
                      </a:rPr>
                      <m:t>𝑖</m:t>
                    </m:r>
                  </m:oMath>
                </a14:m>
                <a:r>
                  <a:rPr lang="zh-CN" altLang="en-US" dirty="0"/>
                  <a:t>。这个转移也不难：</a:t>
                </a:r>
                <a:endParaRPr lang="en-US" altLang="zh-CN" dirty="0"/>
              </a:p>
              <a:p>
                <a:r>
                  <a:rPr lang="zh-CN" altLang="en-US" dirty="0"/>
                  <a:t>假设</a:t>
                </a:r>
                <a14:m>
                  <m:oMath xmlns:m="http://schemas.openxmlformats.org/officeDocument/2006/math">
                    <m:r>
                      <a:rPr lang="en-US" altLang="zh-CN" b="0" i="1" smtClean="0">
                        <a:latin typeface="Cambria Math" panose="02040503050406030204" pitchFamily="18" charset="0"/>
                      </a:rPr>
                      <m:t>𝑖</m:t>
                    </m:r>
                  </m:oMath>
                </a14:m>
                <a:r>
                  <a:rPr lang="zh-CN" altLang="en-US" dirty="0"/>
                  <a:t>在左子树内，令</a:t>
                </a:r>
                <a14:m>
                  <m:oMath xmlns:m="http://schemas.openxmlformats.org/officeDocument/2006/math">
                    <m:r>
                      <a:rPr lang="en-US" altLang="zh-CN" b="0" i="1" smtClean="0">
                        <a:latin typeface="Cambria Math" panose="02040503050406030204" pitchFamily="18" charset="0"/>
                      </a:rPr>
                      <m:t>𝑚</m:t>
                    </m:r>
                  </m:oMath>
                </a14:m>
                <a:r>
                  <a:rPr lang="zh-CN" altLang="en-US" dirty="0"/>
                  <a:t>代表</a:t>
                </a:r>
                <a14:m>
                  <m:oMath xmlns:m="http://schemas.openxmlformats.org/officeDocument/2006/math">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max</m:t>
                            </m:r>
                          </m:e>
                          <m:lim>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𝑆</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𝑢</m:t>
                                    </m:r>
                                  </m:sub>
                                </m:sSub>
                              </m:sub>
                            </m:sSub>
                          </m:lim>
                        </m:limLow>
                      </m:fName>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𝑟</m:t>
                                    </m:r>
                                  </m:e>
                                  <m:sub>
                                    <m:r>
                                      <a:rPr lang="en-US" altLang="zh-CN" i="1" dirty="0">
                                        <a:latin typeface="Cambria Math" panose="02040503050406030204" pitchFamily="18" charset="0"/>
                                      </a:rPr>
                                      <m:t>𝑢</m:t>
                                    </m:r>
                                  </m:sub>
                                </m:sSub>
                                <m:r>
                                  <a:rPr lang="en-US" altLang="zh-CN" i="1" dirty="0">
                                    <a:latin typeface="Cambria Math" panose="02040503050406030204" pitchFamily="18" charset="0"/>
                                  </a:rPr>
                                  <m:t>,</m:t>
                                </m:r>
                                <m:r>
                                  <a:rPr lang="en-US" altLang="zh-CN" i="1" dirty="0">
                                    <a:latin typeface="Cambria Math" panose="02040503050406030204" pitchFamily="18" charset="0"/>
                                  </a:rPr>
                                  <m:t>𝑗</m:t>
                                </m:r>
                              </m:sub>
                            </m:sSub>
                          </m:e>
                        </m:d>
                      </m:e>
                    </m:func>
                  </m:oMath>
                </a14:m>
                <a:r>
                  <a:rPr lang="zh-CN" altLang="en-US" dirty="0"/>
                  <a:t>，那么</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，其中</a:t>
                </a:r>
                <a14:m>
                  <m:oMath xmlns:m="http://schemas.openxmlformats.org/officeDocument/2006/math">
                    <m:r>
                      <a:rPr lang="en-US" altLang="zh-CN" b="0" i="1" smtClean="0">
                        <a:latin typeface="Cambria Math" panose="02040503050406030204" pitchFamily="18" charset="0"/>
                      </a:rPr>
                      <m:t>𝑣𝑎𝑙</m:t>
                    </m:r>
                  </m:oMath>
                </a14:m>
                <a:r>
                  <a:rPr lang="zh-CN" altLang="en-US" dirty="0"/>
                  <a:t>代表猜对时的分数。</a:t>
                </a:r>
                <a:endParaRPr lang="en-US" altLang="zh-CN" dirty="0"/>
              </a:p>
              <a:p>
                <a:endParaRPr lang="en-US" altLang="zh-CN" dirty="0"/>
              </a:p>
              <a:p>
                <a:r>
                  <a:rPr lang="zh-CN" altLang="en-US" dirty="0"/>
                  <a:t>这样，答案即为</a:t>
                </a:r>
                <a14:m>
                  <m:oMath xmlns:m="http://schemas.openxmlformats.org/officeDocument/2006/math">
                    <m:r>
                      <m:rPr>
                        <m:sty m:val="p"/>
                      </m:rPr>
                      <a:rPr lang="en-US" altLang="zh-CN" b="0" i="0" smtClean="0">
                        <a:latin typeface="Cambria Math" panose="02040503050406030204" pitchFamily="18" charset="0"/>
                      </a:rPr>
                      <m:t>max</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𝑟𝑜𝑜𝑡</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d>
                  </m:oMath>
                </a14:m>
                <a:r>
                  <a:rPr lang="zh-CN" altLang="en-US" dirty="0"/>
                  <a:t>。</a:t>
                </a:r>
              </a:p>
            </p:txBody>
          </p:sp>
        </mc:Choice>
        <mc:Fallback xmlns="">
          <p:sp>
            <p:nvSpPr>
              <p:cNvPr id="3" name="内容占位符 2">
                <a:extLst>
                  <a:ext uri="{FF2B5EF4-FFF2-40B4-BE49-F238E27FC236}">
                    <a16:creationId xmlns:a16="http://schemas.microsoft.com/office/drawing/2014/main" id="{7AC4C086-5642-4633-8740-C5475AA74D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8358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F13BC-4F97-4B9F-AAE3-8ACA81D77210}"/>
              </a:ext>
            </a:extLst>
          </p:cNvPr>
          <p:cNvSpPr>
            <a:spLocks noGrp="1"/>
          </p:cNvSpPr>
          <p:nvPr>
            <p:ph type="title"/>
          </p:nvPr>
        </p:nvSpPr>
        <p:spPr/>
        <p:txBody>
          <a:bodyPr/>
          <a:lstStyle/>
          <a:p>
            <a:r>
              <a:rPr lang="en-US" altLang="zh-CN" dirty="0"/>
              <a:t>CF853C Boredom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5BAE7A-BE06-4573-90B5-CDEC93C4367E}"/>
                  </a:ext>
                </a:extLst>
              </p:cNvPr>
              <p:cNvSpPr>
                <a:spLocks noGrp="1"/>
              </p:cNvSpPr>
              <p:nvPr>
                <p:ph idx="1"/>
              </p:nvPr>
            </p:nvSpPr>
            <p:spPr/>
            <p:txBody>
              <a:bodyPr>
                <a:normAutofit/>
              </a:bodyPr>
              <a:lstStyle/>
              <a:p>
                <a:r>
                  <a:rPr lang="zh-CN" altLang="en-US" dirty="0"/>
                  <a:t>有一个</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的网格，有</a:t>
                </a:r>
                <a14:m>
                  <m:oMath xmlns:m="http://schemas.openxmlformats.org/officeDocument/2006/math">
                    <m:r>
                      <a:rPr lang="en-US" altLang="zh-CN" b="0" i="1" smtClean="0">
                        <a:latin typeface="Cambria Math" panose="02040503050406030204" pitchFamily="18" charset="0"/>
                      </a:rPr>
                      <m:t>𝑛</m:t>
                    </m:r>
                  </m:oMath>
                </a14:m>
                <a:r>
                  <a:rPr lang="zh-CN" altLang="en-US" dirty="0"/>
                  <a:t>个位置放有棋子，第</a:t>
                </a:r>
                <a14:m>
                  <m:oMath xmlns:m="http://schemas.openxmlformats.org/officeDocument/2006/math">
                    <m:r>
                      <a:rPr lang="en-US" altLang="zh-CN" b="0" i="1" smtClean="0">
                        <a:latin typeface="Cambria Math" panose="02040503050406030204" pitchFamily="18" charset="0"/>
                      </a:rPr>
                      <m:t>𝑖</m:t>
                    </m:r>
                  </m:oMath>
                </a14:m>
                <a:r>
                  <a:rPr lang="zh-CN" altLang="en-US" dirty="0"/>
                  <a:t>个棋子位于第</a:t>
                </a:r>
                <a14:m>
                  <m:oMath xmlns:m="http://schemas.openxmlformats.org/officeDocument/2006/math">
                    <m:r>
                      <a:rPr lang="en-US" altLang="zh-CN" b="0" i="1" smtClean="0">
                        <a:latin typeface="Cambria Math" panose="02040503050406030204" pitchFamily="18" charset="0"/>
                      </a:rPr>
                      <m:t>𝑖</m:t>
                    </m:r>
                  </m:oMath>
                </a14:m>
                <a:r>
                  <a:rPr lang="zh-CN" altLang="en-US" dirty="0"/>
                  <a:t>列第</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a:t>行，其中</a:t>
                </a:r>
                <a14:m>
                  <m:oMath xmlns:m="http://schemas.openxmlformats.org/officeDocument/2006/math">
                    <m:r>
                      <a:rPr lang="en-US" altLang="zh-CN" b="0" i="1" smtClean="0">
                        <a:latin typeface="Cambria Math" panose="02040503050406030204" pitchFamily="18" charset="0"/>
                      </a:rPr>
                      <m:t>𝑝</m:t>
                    </m:r>
                  </m:oMath>
                </a14:m>
                <a:r>
                  <a:rPr lang="zh-CN" altLang="en-US" dirty="0"/>
                  <a:t>为排列。</a:t>
                </a:r>
                <a:endParaRPr lang="en-US" altLang="zh-CN" dirty="0"/>
              </a:p>
              <a:p>
                <a:r>
                  <a:rPr lang="zh-CN" altLang="en-US" dirty="0"/>
                  <a:t>定义一个矩形是好的，当且仅当它有恰好两个角上有棋子。不难发现一共有</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oMath>
                </a14:m>
                <a:r>
                  <a:rPr lang="zh-CN" altLang="en-US" dirty="0"/>
                  <a:t>个好矩形。</a:t>
                </a:r>
                <a:endParaRPr lang="en-US" altLang="zh-CN" dirty="0"/>
              </a:p>
              <a:p>
                <a:r>
                  <a:rPr lang="zh-CN" altLang="en-US" dirty="0"/>
                  <a:t>有</a:t>
                </a:r>
                <a14:m>
                  <m:oMath xmlns:m="http://schemas.openxmlformats.org/officeDocument/2006/math">
                    <m:r>
                      <a:rPr lang="en-US" altLang="zh-CN" b="0" i="1" smtClean="0">
                        <a:latin typeface="Cambria Math" panose="02040503050406030204" pitchFamily="18" charset="0"/>
                      </a:rPr>
                      <m:t>𝑞</m:t>
                    </m:r>
                  </m:oMath>
                </a14:m>
                <a:r>
                  <a:rPr lang="zh-CN" altLang="en-US" dirty="0"/>
                  <a:t>次询问，每次询问给出一个矩形，你需要回答有多少个好矩形，满足其与询问矩形有交。</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≤200000</m:t>
                    </m:r>
                  </m:oMath>
                </a14:m>
                <a:endParaRPr lang="zh-CN" altLang="en-US" dirty="0"/>
              </a:p>
            </p:txBody>
          </p:sp>
        </mc:Choice>
        <mc:Fallback xmlns="">
          <p:sp>
            <p:nvSpPr>
              <p:cNvPr id="3" name="内容占位符 2">
                <a:extLst>
                  <a:ext uri="{FF2B5EF4-FFF2-40B4-BE49-F238E27FC236}">
                    <a16:creationId xmlns:a16="http://schemas.microsoft.com/office/drawing/2014/main" id="{FE5BAE7A-BE06-4573-90B5-CDEC93C4367E}"/>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6577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46037-9A46-495B-ABDF-7F0CCBCB8A38}"/>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9BA517-67F0-4B50-91FE-E1286BE2B0A3}"/>
                  </a:ext>
                </a:extLst>
              </p:cNvPr>
              <p:cNvSpPr>
                <a:spLocks noGrp="1"/>
              </p:cNvSpPr>
              <p:nvPr>
                <p:ph idx="1"/>
              </p:nvPr>
            </p:nvSpPr>
            <p:spPr/>
            <p:txBody>
              <a:bodyPr/>
              <a:lstStyle/>
              <a:p>
                <a:r>
                  <a:rPr lang="zh-CN" altLang="en-US" dirty="0"/>
                  <a:t>题目让我们算有交的好矩形个数，我们不妨用总个数减去没有交的矩形个数。 </a:t>
                </a:r>
                <a:endParaRPr lang="en-US" altLang="zh-CN" dirty="0"/>
              </a:p>
              <a:p>
                <a:r>
                  <a:rPr lang="zh-CN" altLang="en-US" dirty="0"/>
                  <a:t>我们首先可以求出在询问矩形上边、下边、左边、右边的好矩形个数，用总个数减去这部分矩形个数。这个可以</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oMath>
                </a14:m>
                <a:r>
                  <a:rPr lang="zh-CN" altLang="en-US" dirty="0"/>
                  <a:t>计算：</a:t>
                </a:r>
                <a:endParaRPr lang="en-US" altLang="zh-CN" dirty="0"/>
              </a:p>
              <a:p>
                <a:r>
                  <a:rPr lang="zh-CN" altLang="en-US" dirty="0"/>
                  <a:t>假如询问矩形为</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e>
                    </m:d>
                  </m:oMath>
                </a14:m>
                <a:r>
                  <a:rPr lang="zh-CN" altLang="en-US" dirty="0"/>
                  <a:t>，记</a:t>
                </a:r>
                <a14:m>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oMath>
                </a14:m>
                <a:r>
                  <a:rPr lang="zh-CN" altLang="en-US" dirty="0"/>
                  <a:t>，那么这部分的答案就是</a:t>
                </a:r>
                <a14:m>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m:t>
                            </m:r>
                          </m:sub>
                        </m:sSub>
                      </m:e>
                    </m:d>
                  </m:oMath>
                </a14:m>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C9BA517-67F0-4B50-91FE-E1286BE2B0A3}"/>
                  </a:ext>
                </a:extLst>
              </p:cNvPr>
              <p:cNvSpPr>
                <a:spLocks noGrp="1" noRot="1" noChangeAspect="1" noMove="1" noResize="1" noEditPoints="1" noAdjustHandles="1" noChangeArrowheads="1" noChangeShapeType="1" noTextEdit="1"/>
              </p:cNvSpPr>
              <p:nvPr>
                <p:ph idx="1"/>
              </p:nvPr>
            </p:nvSpPr>
            <p:spPr>
              <a:blipFill>
                <a:blip r:embed="rId2"/>
                <a:stretch>
                  <a:fillRect l="-1043" t="-252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6488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52187-722E-48AE-B122-2B33F2868A4A}"/>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A1AF3B-EFD0-4D32-8F17-610101429854}"/>
                  </a:ext>
                </a:extLst>
              </p:cNvPr>
              <p:cNvSpPr>
                <a:spLocks noGrp="1"/>
              </p:cNvSpPr>
              <p:nvPr>
                <p:ph idx="1"/>
              </p:nvPr>
            </p:nvSpPr>
            <p:spPr/>
            <p:txBody>
              <a:bodyPr>
                <a:normAutofit/>
              </a:bodyPr>
              <a:lstStyle/>
              <a:p>
                <a:r>
                  <a:rPr lang="zh-CN" altLang="en-US" dirty="0"/>
                  <a:t>注意到</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≤18</m:t>
                    </m:r>
                  </m:oMath>
                </a14:m>
                <a:r>
                  <a:rPr lang="zh-CN" altLang="en-US" dirty="0"/>
                  <a:t>，可以考虑状压</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oMath>
                </a14:m>
                <a:r>
                  <a:rPr lang="zh-CN" altLang="en-US" dirty="0"/>
                  <a:t>表示消灭</a:t>
                </a:r>
                <a14:m>
                  <m:oMath xmlns:m="http://schemas.openxmlformats.org/officeDocument/2006/math">
                    <m:r>
                      <a:rPr lang="en-US" altLang="zh-CN" b="0" i="1" smtClean="0">
                        <a:latin typeface="Cambria Math" panose="02040503050406030204" pitchFamily="18" charset="0"/>
                      </a:rPr>
                      <m:t>𝑆</m:t>
                    </m:r>
                  </m:oMath>
                </a14:m>
                <a:r>
                  <a:rPr lang="zh-CN" altLang="en-US" dirty="0"/>
                  <a:t>这个集合内的所有猪（集合用二进制数表示），至少需要多少步。</a:t>
                </a:r>
                <a:endParaRPr lang="en-US" altLang="zh-CN" dirty="0"/>
              </a:p>
              <a:p>
                <a:r>
                  <a:rPr lang="zh-CN" altLang="en-US" dirty="0"/>
                  <a:t>注意到有用的抛物线最多只有</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条（两个点即可确定一条抛物线），所以可以预处理出这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条抛物线经过的点的集合（我们用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oMath>
                </a14:m>
                <a:r>
                  <a:rPr lang="zh-CN" altLang="en-US" dirty="0"/>
                  <a:t>代表</a:t>
                </a:r>
                <a14:m>
                  <m:oMath xmlns:m="http://schemas.openxmlformats.org/officeDocument/2006/math">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oMath>
                </a14:m>
                <a:r>
                  <a:rPr lang="zh-CN" altLang="en-US" dirty="0"/>
                  <a:t>这两个点确定的抛物线所经过的点的集合），这样转移就可以枚举抛物线转移了。</a:t>
                </a:r>
                <a:endParaRPr lang="en-US" altLang="zh-CN" dirty="0"/>
              </a:p>
              <a:p>
                <a:r>
                  <a:rPr lang="zh-CN" altLang="en-US" dirty="0"/>
                  <a:t>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oMath>
                </a14:m>
                <a:endParaRPr lang="zh-CN" altLang="en-US" dirty="0"/>
              </a:p>
            </p:txBody>
          </p:sp>
        </mc:Choice>
        <mc:Fallback xmlns="">
          <p:sp>
            <p:nvSpPr>
              <p:cNvPr id="3" name="内容占位符 2">
                <a:extLst>
                  <a:ext uri="{FF2B5EF4-FFF2-40B4-BE49-F238E27FC236}">
                    <a16:creationId xmlns:a16="http://schemas.microsoft.com/office/drawing/2014/main" id="{C1A1AF3B-EFD0-4D32-8F17-610101429854}"/>
                  </a:ext>
                </a:extLst>
              </p:cNvPr>
              <p:cNvSpPr>
                <a:spLocks noGrp="1" noRot="1" noChangeAspect="1" noMove="1" noResize="1" noEditPoints="1" noAdjustHandles="1" noChangeArrowheads="1" noChangeShapeType="1" noTextEdit="1"/>
              </p:cNvSpPr>
              <p:nvPr>
                <p:ph idx="1"/>
              </p:nvPr>
            </p:nvSpPr>
            <p:spPr>
              <a:blipFill>
                <a:blip r:embed="rId2"/>
                <a:stretch>
                  <a:fillRect l="-1043" t="-2381" r="-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95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A058B-6A97-4C74-9E1E-E62C4853B0B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ACDD3BA-2868-46B0-93C1-CBA6B31C0C75}"/>
              </a:ext>
            </a:extLst>
          </p:cNvPr>
          <p:cNvSpPr>
            <a:spLocks noGrp="1"/>
          </p:cNvSpPr>
          <p:nvPr>
            <p:ph idx="1"/>
          </p:nvPr>
        </p:nvSpPr>
        <p:spPr/>
        <p:txBody>
          <a:bodyPr/>
          <a:lstStyle/>
          <a:p>
            <a:r>
              <a:rPr lang="zh-CN" altLang="en-US" dirty="0"/>
              <a:t>然后我们发现，询问矩形左上、左下、右上、右下的矩形都被算了两次，我们需要再将它们减去。不难发现我们只需要求出这四个矩形内的点数即可知道方案数。</a:t>
            </a:r>
            <a:endParaRPr lang="en-US" altLang="zh-CN" dirty="0"/>
          </a:p>
          <a:p>
            <a:r>
              <a:rPr lang="zh-CN" altLang="en-US" dirty="0"/>
              <a:t>将询问离线排序后扫描线</a:t>
            </a:r>
            <a:r>
              <a:rPr lang="en-US" altLang="zh-CN" dirty="0"/>
              <a:t>+</a:t>
            </a:r>
            <a:r>
              <a:rPr lang="zh-CN" altLang="en-US" dirty="0"/>
              <a:t>线段树</a:t>
            </a:r>
            <a:r>
              <a:rPr lang="en-US" altLang="zh-CN" dirty="0"/>
              <a:t>/</a:t>
            </a:r>
            <a:r>
              <a:rPr lang="zh-CN" altLang="en-US" dirty="0"/>
              <a:t>树状数组即可。</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714581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2F888-AA5C-4F34-8090-1B9851C5F754}"/>
              </a:ext>
            </a:extLst>
          </p:cNvPr>
          <p:cNvSpPr>
            <a:spLocks noGrp="1"/>
          </p:cNvSpPr>
          <p:nvPr>
            <p:ph type="title"/>
          </p:nvPr>
        </p:nvSpPr>
        <p:spPr/>
        <p:txBody>
          <a:bodyPr/>
          <a:lstStyle/>
          <a:p>
            <a:r>
              <a:rPr lang="en-US" altLang="zh-CN" dirty="0"/>
              <a:t>CF1408E Avoid Rainbow Cycles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BD54EC-1ADB-4AC8-A91A-A1380E0D1C30}"/>
                  </a:ext>
                </a:extLst>
              </p:cNvPr>
              <p:cNvSpPr>
                <a:spLocks noGrp="1"/>
              </p:cNvSpPr>
              <p:nvPr>
                <p:ph idx="1"/>
              </p:nvPr>
            </p:nvSpPr>
            <p:spPr/>
            <p:txBody>
              <a:bodyPr>
                <a:normAutofit/>
              </a:bodyPr>
              <a:lstStyle/>
              <a:p>
                <a:r>
                  <a:rPr lang="zh-CN" altLang="en-US" dirty="0"/>
                  <a:t>有</a:t>
                </a:r>
                <a14:m>
                  <m:oMath xmlns:m="http://schemas.openxmlformats.org/officeDocument/2006/math">
                    <m:r>
                      <a:rPr lang="en-US" altLang="zh-CN" b="0" i="1" smtClean="0">
                        <a:latin typeface="Cambria Math" panose="02040503050406030204" pitchFamily="18" charset="0"/>
                      </a:rPr>
                      <m:t>𝑚</m:t>
                    </m:r>
                  </m:oMath>
                </a14:m>
                <a:r>
                  <a:rPr lang="zh-CN" altLang="en-US" dirty="0"/>
                  <a:t>个集合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oMath>
                </a14:m>
                <a:r>
                  <a:rPr lang="zh-CN" altLang="en-US" dirty="0"/>
                  <a:t>，集合内的元素都是</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内的正整数。</a:t>
                </a:r>
                <a:endParaRPr lang="en-US" altLang="zh-CN" dirty="0"/>
              </a:p>
              <a:p>
                <a:r>
                  <a:rPr lang="zh-CN" altLang="en-US" dirty="0"/>
                  <a:t>有两个数组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𝑚</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𝑚</m:t>
                        </m:r>
                      </m:sub>
                    </m:sSub>
                  </m:oMath>
                </a14:m>
                <a:endParaRPr lang="en-US" altLang="zh-CN" dirty="0"/>
              </a:p>
              <a:p>
                <a:r>
                  <a:rPr lang="zh-CN" altLang="en-US" dirty="0"/>
                  <a:t>一次操作你可以花</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oMath>
                </a14:m>
                <a:r>
                  <a:rPr lang="zh-CN" altLang="en-US" dirty="0"/>
                  <a:t>的代价从集合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oMath>
                </a14:m>
                <a:r>
                  <a:rPr lang="zh-CN" altLang="en-US" dirty="0"/>
                  <a:t>中删除元素</a:t>
                </a:r>
                <a14:m>
                  <m:oMath xmlns:m="http://schemas.openxmlformats.org/officeDocument/2006/math">
                    <m:r>
                      <a:rPr lang="en-US" altLang="zh-CN" b="0" i="1" smtClean="0">
                        <a:latin typeface="Cambria Math" panose="02040503050406030204" pitchFamily="18" charset="0"/>
                      </a:rPr>
                      <m:t>𝑗</m:t>
                    </m:r>
                  </m:oMath>
                </a14:m>
                <a:r>
                  <a:rPr lang="zh-CN" altLang="en-US" dirty="0"/>
                  <a:t>。</a:t>
                </a:r>
                <a:endParaRPr lang="en-US" altLang="zh-CN" dirty="0"/>
              </a:p>
              <a:p>
                <a:r>
                  <a:rPr lang="zh-CN" altLang="en-US" dirty="0"/>
                  <a:t>进行完若干次操作之后，你会建出一张</a:t>
                </a:r>
                <a14:m>
                  <m:oMath xmlns:m="http://schemas.openxmlformats.org/officeDocument/2006/math">
                    <m:r>
                      <a:rPr lang="en-US" altLang="zh-CN" b="0" i="1" smtClean="0">
                        <a:latin typeface="Cambria Math" panose="02040503050406030204" pitchFamily="18" charset="0"/>
                      </a:rPr>
                      <m:t>𝑛</m:t>
                    </m:r>
                  </m:oMath>
                </a14:m>
                <a:r>
                  <a:rPr lang="zh-CN" altLang="en-US" dirty="0"/>
                  <a:t>个点的图：</a:t>
                </a:r>
                <a:endParaRPr lang="en-US" altLang="zh-CN" dirty="0"/>
              </a:p>
              <a:p>
                <a:r>
                  <a:rPr lang="zh-CN" altLang="en-US" dirty="0"/>
                  <a:t>对于集合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oMath>
                </a14:m>
                <a:r>
                  <a:rPr lang="zh-CN" altLang="en-US" dirty="0"/>
                  <a:t>中的任意两个不同元素</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，在</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之间连一条颜色为</a:t>
                </a:r>
                <a14:m>
                  <m:oMath xmlns:m="http://schemas.openxmlformats.org/officeDocument/2006/math">
                    <m:r>
                      <a:rPr lang="en-US" altLang="zh-CN" b="0" i="1" smtClean="0">
                        <a:latin typeface="Cambria Math" panose="02040503050406030204" pitchFamily="18" charset="0"/>
                      </a:rPr>
                      <m:t>𝑖</m:t>
                    </m:r>
                  </m:oMath>
                </a14:m>
                <a:r>
                  <a:rPr lang="zh-CN" altLang="en-US" dirty="0"/>
                  <a:t>的边。</a:t>
                </a:r>
                <a:endParaRPr lang="en-US" altLang="zh-CN" dirty="0"/>
              </a:p>
              <a:p>
                <a:r>
                  <a:rPr lang="zh-CN" altLang="en-US" dirty="0"/>
                  <a:t>你希望最终的图中不包含</a:t>
                </a:r>
                <a:r>
                  <a:rPr lang="en-US" altLang="zh-CN" dirty="0"/>
                  <a:t>rainbow</a:t>
                </a:r>
                <a:r>
                  <a:rPr lang="zh-CN" altLang="en-US" dirty="0"/>
                  <a:t>环，即每条边颜色都不相同的环。问最小代价。</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en-US" altLang="zh-CN" dirty="0"/>
              </a:p>
            </p:txBody>
          </p:sp>
        </mc:Choice>
        <mc:Fallback xmlns="">
          <p:sp>
            <p:nvSpPr>
              <p:cNvPr id="3" name="内容占位符 2">
                <a:extLst>
                  <a:ext uri="{FF2B5EF4-FFF2-40B4-BE49-F238E27FC236}">
                    <a16:creationId xmlns:a16="http://schemas.microsoft.com/office/drawing/2014/main" id="{84BD54EC-1ADB-4AC8-A91A-A1380E0D1C30}"/>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3193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572C1-B1CB-470B-B908-5E31A012D869}"/>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ADC343-511B-4707-A3F6-E7C82690E172}"/>
                  </a:ext>
                </a:extLst>
              </p:cNvPr>
              <p:cNvSpPr>
                <a:spLocks noGrp="1"/>
              </p:cNvSpPr>
              <p:nvPr>
                <p:ph idx="1"/>
              </p:nvPr>
            </p:nvSpPr>
            <p:spPr/>
            <p:txBody>
              <a:bodyPr/>
              <a:lstStyle/>
              <a:p>
                <a:r>
                  <a:rPr lang="zh-CN" altLang="en-US" dirty="0"/>
                  <a:t>我们建出一张</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个点的图：</a:t>
                </a:r>
                <a:endParaRPr lang="en-US" altLang="zh-CN" dirty="0"/>
              </a:p>
              <a:p>
                <a:r>
                  <a:rPr lang="zh-CN" altLang="en-US" dirty="0"/>
                  <a:t>点</a:t>
                </a:r>
                <a14:m>
                  <m:oMath xmlns:m="http://schemas.openxmlformats.org/officeDocument/2006/math">
                    <m:r>
                      <a:rPr lang="en-US" altLang="zh-CN" b="0" i="1" smtClean="0">
                        <a:latin typeface="Cambria Math" panose="02040503050406030204" pitchFamily="18" charset="0"/>
                      </a:rPr>
                      <m:t>𝑖</m:t>
                    </m:r>
                  </m:oMath>
                </a14:m>
                <a:r>
                  <a:rPr lang="zh-CN" altLang="en-US" dirty="0"/>
                  <a:t>与点</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连边当且仅当</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oMath>
                </a14:m>
                <a:endParaRPr lang="en-US" altLang="zh-CN" dirty="0"/>
              </a:p>
              <a:p>
                <a:endParaRPr lang="en-US" altLang="zh-CN" dirty="0"/>
              </a:p>
              <a:p>
                <a:r>
                  <a:rPr lang="zh-CN" altLang="en-US" dirty="0"/>
                  <a:t>我们发现，题目中的图存在</a:t>
                </a:r>
                <a:r>
                  <a:rPr lang="en-US" altLang="zh-CN" dirty="0"/>
                  <a:t>rainbow</a:t>
                </a:r>
                <a:r>
                  <a:rPr lang="zh-CN" altLang="en-US" dirty="0"/>
                  <a:t>环当且仅当按照上面方式建出的图中有环。</a:t>
                </a:r>
                <a:endParaRPr lang="en-US" altLang="zh-CN" dirty="0"/>
              </a:p>
              <a:p>
                <a:r>
                  <a:rPr lang="zh-CN" altLang="en-US" dirty="0"/>
                  <a:t>于是问题就变成了删除若干条边，使得图中没有环，且代价最小。</a:t>
                </a:r>
                <a:endParaRPr lang="en-US" altLang="zh-CN" dirty="0"/>
              </a:p>
              <a:p>
                <a:r>
                  <a:rPr lang="zh-CN" altLang="en-US" dirty="0"/>
                  <a:t>求个最大生成树就完事了。</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CADC343-511B-4707-A3F6-E7C82690E172}"/>
                  </a:ext>
                </a:extLst>
              </p:cNvPr>
              <p:cNvSpPr>
                <a:spLocks noGrp="1" noRot="1" noChangeAspect="1" noMove="1" noResize="1" noEditPoints="1" noAdjustHandles="1" noChangeArrowheads="1" noChangeShapeType="1" noTextEdit="1"/>
              </p:cNvSpPr>
              <p:nvPr>
                <p:ph idx="1"/>
              </p:nvPr>
            </p:nvSpPr>
            <p:spPr>
              <a:blipFill>
                <a:blip r:embed="rId3"/>
                <a:stretch>
                  <a:fillRect l="-1043" t="-238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9921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18598-16BF-4B6E-80D3-8DDAB08B38E1}"/>
              </a:ext>
            </a:extLst>
          </p:cNvPr>
          <p:cNvSpPr>
            <a:spLocks noGrp="1"/>
          </p:cNvSpPr>
          <p:nvPr>
            <p:ph type="title"/>
          </p:nvPr>
        </p:nvSpPr>
        <p:spPr/>
        <p:txBody>
          <a:bodyPr/>
          <a:lstStyle/>
          <a:p>
            <a:r>
              <a:rPr lang="en-US" altLang="zh-CN" dirty="0"/>
              <a:t>CF1217E Sum Queries?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DD5B62-29FA-4DA1-B775-A60631CB2BE3}"/>
                  </a:ext>
                </a:extLst>
              </p:cNvPr>
              <p:cNvSpPr>
                <a:spLocks noGrp="1"/>
              </p:cNvSpPr>
              <p:nvPr>
                <p:ph idx="1"/>
              </p:nvPr>
            </p:nvSpPr>
            <p:spPr/>
            <p:txBody>
              <a:bodyPr/>
              <a:lstStyle/>
              <a:p>
                <a:r>
                  <a:rPr lang="zh-CN" altLang="en-US" dirty="0"/>
                  <a:t>对于一个包含十进制整数的可重集，我们算出它包含数字的和。如果对于和中的每一位数，我们都能在集合中找到一个数字，使得它与这个数字上对应位置是相同的，那么我们就认为这个可重集是“平衡”的。（见右图）</a:t>
                </a:r>
                <a:endParaRPr lang="en-US" altLang="zh-CN" dirty="0"/>
              </a:p>
              <a:p>
                <a:r>
                  <a:rPr lang="zh-CN" altLang="en-US" dirty="0"/>
                  <a:t>给定一个序列</a:t>
                </a:r>
                <a14:m>
                  <m:oMath xmlns:m="http://schemas.openxmlformats.org/officeDocument/2006/math">
                    <m:r>
                      <a:rPr lang="en-US" altLang="zh-CN" b="0" i="1" smtClean="0">
                        <a:latin typeface="Cambria Math" panose="02040503050406030204" pitchFamily="18" charset="0"/>
                      </a:rPr>
                      <m:t>𝑎</m:t>
                    </m:r>
                  </m:oMath>
                </a14:m>
                <a:r>
                  <a:rPr lang="zh-CN" altLang="en-US" dirty="0"/>
                  <a:t>，支持两个操作：</a:t>
                </a:r>
                <a:endParaRPr lang="en-US" altLang="zh-CN" dirty="0"/>
              </a:p>
              <a:p>
                <a:r>
                  <a:rPr lang="zh-CN" altLang="en-US" dirty="0"/>
                  <a:t>改变某个数的值</a:t>
                </a:r>
                <a:endParaRPr lang="en-US" altLang="zh-CN" dirty="0"/>
              </a:p>
              <a:p>
                <a:r>
                  <a:rPr lang="zh-CN" altLang="en-US" dirty="0"/>
                  <a:t>给定</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a:t>，求可重集</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e>
                    </m:d>
                  </m:oMath>
                </a14:m>
                <a:r>
                  <a:rPr lang="zh-CN" altLang="en-US" dirty="0"/>
                  <a:t>的一个子集，使得这个子集不平衡，且数字和尽可能小。输出最小数字和。</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;0&lt;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2DD5B62-29FA-4DA1-B775-A60631CB2BE3}"/>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E43532-856C-4456-9AC2-7AAF68DBE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3665" y="3199037"/>
            <a:ext cx="1904762" cy="1152381"/>
          </a:xfrm>
          <a:prstGeom prst="rect">
            <a:avLst/>
          </a:prstGeom>
        </p:spPr>
      </p:pic>
    </p:spTree>
    <p:extLst>
      <p:ext uri="{BB962C8B-B14F-4D97-AF65-F5344CB8AC3E}">
        <p14:creationId xmlns:p14="http://schemas.microsoft.com/office/powerpoint/2010/main" val="1615420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E300A-4C22-47DC-BAE9-1D8519373E7D}"/>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BE93F0-BBEB-45A1-A2B9-404C79CAB7E8}"/>
                  </a:ext>
                </a:extLst>
              </p:cNvPr>
              <p:cNvSpPr>
                <a:spLocks noGrp="1"/>
              </p:cNvSpPr>
              <p:nvPr>
                <p:ph idx="1"/>
              </p:nvPr>
            </p:nvSpPr>
            <p:spPr/>
            <p:txBody>
              <a:bodyPr>
                <a:normAutofit fontScale="92500"/>
              </a:bodyPr>
              <a:lstStyle/>
              <a:p>
                <a:r>
                  <a:rPr lang="zh-CN" altLang="en-US" dirty="0"/>
                  <a:t>一个可重集是平衡的，当且仅当每一位中最多只有一个数字不是</a:t>
                </a:r>
                <a:r>
                  <a:rPr lang="en-US" altLang="zh-CN" dirty="0"/>
                  <a:t>0</a:t>
                </a:r>
                <a:r>
                  <a:rPr lang="zh-CN" altLang="en-US" dirty="0"/>
                  <a:t>。</a:t>
                </a:r>
                <a:endParaRPr lang="en-US" altLang="zh-CN" dirty="0"/>
              </a:p>
              <a:p>
                <a:r>
                  <a:rPr lang="zh-CN" altLang="en-US" dirty="0"/>
                  <a:t>我们可以发现，对于每个询问，最优的集合肯定只包含两个元素，这两个元素至少有一个位置都不是</a:t>
                </a:r>
                <a:r>
                  <a:rPr lang="en-US" altLang="zh-CN" dirty="0"/>
                  <a:t>0</a:t>
                </a:r>
                <a:r>
                  <a:rPr lang="zh-CN" altLang="en-US" dirty="0"/>
                  <a:t>。</a:t>
                </a:r>
                <a:endParaRPr lang="en-US" altLang="zh-CN" dirty="0"/>
              </a:p>
              <a:p>
                <a:endParaRPr lang="en-US" altLang="zh-CN" dirty="0"/>
              </a:p>
              <a:p>
                <a:r>
                  <a:rPr lang="zh-CN" altLang="en-US" dirty="0"/>
                  <a:t>我们可以使用线段树，线段树每个点记录一个数组</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，代表区间内第</a:t>
                </a:r>
                <a14:m>
                  <m:oMath xmlns:m="http://schemas.openxmlformats.org/officeDocument/2006/math">
                    <m:r>
                      <a:rPr lang="en-US" altLang="zh-CN" b="0" i="1" smtClean="0">
                        <a:latin typeface="Cambria Math" panose="02040503050406030204" pitchFamily="18" charset="0"/>
                      </a:rPr>
                      <m:t>𝑖</m:t>
                    </m:r>
                  </m:oMath>
                </a14:m>
                <a:r>
                  <a:rPr lang="zh-CN" altLang="en-US" dirty="0"/>
                  <a:t>位不是</a:t>
                </a:r>
                <a:r>
                  <a:rPr lang="en-US" altLang="zh-CN" dirty="0"/>
                  <a:t>0</a:t>
                </a:r>
                <a:r>
                  <a:rPr lang="zh-CN" altLang="en-US" dirty="0"/>
                  <a:t>的最小的数字是多少。同时可以记录一个</a:t>
                </a:r>
                <a14:m>
                  <m:oMath xmlns:m="http://schemas.openxmlformats.org/officeDocument/2006/math">
                    <m:r>
                      <a:rPr lang="en-US" altLang="zh-CN" b="0" i="1" smtClean="0">
                        <a:latin typeface="Cambria Math" panose="02040503050406030204" pitchFamily="18" charset="0"/>
                      </a:rPr>
                      <m:t>𝑦</m:t>
                    </m:r>
                  </m:oMath>
                </a14:m>
                <a:r>
                  <a:rPr lang="zh-CN" altLang="en-US" dirty="0"/>
                  <a:t>代表答案。</a:t>
                </a:r>
                <a:endParaRPr lang="en-US" altLang="zh-CN" dirty="0"/>
              </a:p>
              <a:p>
                <a:r>
                  <a:rPr lang="zh-CN" altLang="en-US" dirty="0"/>
                  <a:t>这样修改和询问就很容易解决了。</a:t>
                </a:r>
                <a:endParaRPr lang="en-US" altLang="zh-CN" dirty="0"/>
              </a:p>
              <a:p>
                <a:r>
                  <a:rPr lang="zh-CN" altLang="en-US" dirty="0"/>
                  <a:t>（实现上可以用结构体存储上面的信息，并且用函数或重载运算符实现区间合并，这样回答询问会简单很多。）</a:t>
                </a:r>
              </a:p>
            </p:txBody>
          </p:sp>
        </mc:Choice>
        <mc:Fallback xmlns="">
          <p:sp>
            <p:nvSpPr>
              <p:cNvPr id="3" name="内容占位符 2">
                <a:extLst>
                  <a:ext uri="{FF2B5EF4-FFF2-40B4-BE49-F238E27FC236}">
                    <a16:creationId xmlns:a16="http://schemas.microsoft.com/office/drawing/2014/main" id="{88BE93F0-BBEB-45A1-A2B9-404C79CAB7E8}"/>
                  </a:ext>
                </a:extLst>
              </p:cNvPr>
              <p:cNvSpPr>
                <a:spLocks noGrp="1" noRot="1" noChangeAspect="1" noMove="1" noResize="1" noEditPoints="1" noAdjustHandles="1" noChangeArrowheads="1" noChangeShapeType="1" noTextEdit="1"/>
              </p:cNvSpPr>
              <p:nvPr>
                <p:ph idx="1"/>
              </p:nvPr>
            </p:nvSpPr>
            <p:spPr>
              <a:blipFill>
                <a:blip r:embed="rId3"/>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020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B97AB-F49D-4756-B31C-BA42EC597CF0}"/>
              </a:ext>
            </a:extLst>
          </p:cNvPr>
          <p:cNvSpPr>
            <a:spLocks noGrp="1"/>
          </p:cNvSpPr>
          <p:nvPr>
            <p:ph type="title"/>
          </p:nvPr>
        </p:nvSpPr>
        <p:spPr/>
        <p:txBody>
          <a:bodyPr/>
          <a:lstStyle/>
          <a:p>
            <a:r>
              <a:rPr lang="en-US" altLang="zh-CN" dirty="0"/>
              <a:t>CF1215E Marbles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C7C58A-D0EE-48B9-90BC-03793A9C6F92}"/>
                  </a:ext>
                </a:extLst>
              </p:cNvPr>
              <p:cNvSpPr>
                <a:spLocks noGrp="1"/>
              </p:cNvSpPr>
              <p:nvPr>
                <p:ph idx="1"/>
              </p:nvPr>
            </p:nvSpPr>
            <p:spPr/>
            <p:txBody>
              <a:bodyPr/>
              <a:lstStyle/>
              <a:p>
                <a:r>
                  <a:rPr lang="zh-CN" altLang="en-US" dirty="0"/>
                  <a:t>有</a:t>
                </a:r>
                <a14:m>
                  <m:oMath xmlns:m="http://schemas.openxmlformats.org/officeDocument/2006/math">
                    <m:r>
                      <a:rPr lang="en-US" altLang="zh-CN" b="0" i="1" smtClean="0">
                        <a:latin typeface="Cambria Math" panose="02040503050406030204" pitchFamily="18" charset="0"/>
                      </a:rPr>
                      <m:t>𝑛</m:t>
                    </m:r>
                  </m:oMath>
                </a14:m>
                <a:r>
                  <a:rPr lang="zh-CN" altLang="en-US" dirty="0"/>
                  <a:t>个弹珠，第</a:t>
                </a:r>
                <a14:m>
                  <m:oMath xmlns:m="http://schemas.openxmlformats.org/officeDocument/2006/math">
                    <m:r>
                      <a:rPr lang="en-US" altLang="zh-CN" b="0" i="1" smtClean="0">
                        <a:latin typeface="Cambria Math" panose="02040503050406030204" pitchFamily="18" charset="0"/>
                      </a:rPr>
                      <m:t>𝑖</m:t>
                    </m:r>
                  </m:oMath>
                </a14:m>
                <a:r>
                  <a:rPr lang="zh-CN" altLang="en-US" dirty="0"/>
                  <a:t>个弹珠颜色为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a:t>
                </a:r>
                <a:endParaRPr lang="en-US" altLang="zh-CN" dirty="0"/>
              </a:p>
              <a:p>
                <a:r>
                  <a:rPr lang="zh-CN" altLang="en-US" dirty="0"/>
                  <a:t>每次你可以交换两个相邻的弹珠。你希望进行尽可能少的交换，使得同一种颜色的弹珠最后都挨在一起。</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≤20</m:t>
                    </m:r>
                  </m:oMath>
                </a14:m>
                <a:endParaRPr lang="zh-CN" altLang="en-US" dirty="0"/>
              </a:p>
            </p:txBody>
          </p:sp>
        </mc:Choice>
        <mc:Fallback xmlns="">
          <p:sp>
            <p:nvSpPr>
              <p:cNvPr id="3" name="内容占位符 2">
                <a:extLst>
                  <a:ext uri="{FF2B5EF4-FFF2-40B4-BE49-F238E27FC236}">
                    <a16:creationId xmlns:a16="http://schemas.microsoft.com/office/drawing/2014/main" id="{AFC7C58A-D0EE-48B9-90BC-03793A9C6F92}"/>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1970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EE631-D828-4173-8BF8-603F28F143B7}"/>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85742B67-B2BD-480A-8999-CBFEF492572C}"/>
              </a:ext>
            </a:extLst>
          </p:cNvPr>
          <p:cNvSpPr>
            <a:spLocks noGrp="1"/>
          </p:cNvSpPr>
          <p:nvPr>
            <p:ph idx="1"/>
          </p:nvPr>
        </p:nvSpPr>
        <p:spPr/>
        <p:txBody>
          <a:bodyPr/>
          <a:lstStyle/>
          <a:p>
            <a:r>
              <a:rPr lang="zh-CN" altLang="en-US" dirty="0"/>
              <a:t>如果我们确定了颜色与颜色之间的相对顺序，那么代价就很好计算了。</a:t>
            </a:r>
            <a:endParaRPr lang="en-US" altLang="zh-CN" dirty="0"/>
          </a:p>
          <a:p>
            <a:r>
              <a:rPr lang="zh-CN" altLang="en-US" dirty="0"/>
              <a:t>注意到颜色最多只有</a:t>
            </a:r>
            <a:r>
              <a:rPr lang="en-US" altLang="zh-CN" dirty="0"/>
              <a:t>20</a:t>
            </a:r>
            <a:r>
              <a:rPr lang="zh-CN" altLang="en-US" dirty="0"/>
              <a:t>种，可以考虑状压</a:t>
            </a:r>
            <a:r>
              <a:rPr lang="en-US" altLang="zh-CN" dirty="0" err="1"/>
              <a:t>dp</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75142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5EF28-125E-407C-B1C6-031B667BC82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F8FF7A-BC8C-476B-8B1D-33886378485E}"/>
                  </a:ext>
                </a:extLst>
              </p:cNvPr>
              <p:cNvSpPr>
                <a:spLocks noGrp="1"/>
              </p:cNvSpPr>
              <p:nvPr>
                <p:ph idx="1"/>
              </p:nvPr>
            </p:nvSpPr>
            <p:spPr/>
            <p:txBody>
              <a:bodyPr/>
              <a:lstStyle/>
              <a:p>
                <a:r>
                  <a:rPr lang="zh-CN" altLang="en-US" dirty="0"/>
                  <a:t>记</a:t>
                </a:r>
                <a14:m>
                  <m:oMath xmlns:m="http://schemas.openxmlformats.org/officeDocument/2006/math">
                    <m:r>
                      <a:rPr lang="en-US" altLang="zh-CN" b="0" i="1" smtClean="0">
                        <a:latin typeface="Cambria Math" panose="02040503050406030204" pitchFamily="18" charset="0"/>
                      </a:rPr>
                      <m:t>𝑐𝑜𝑠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代表如果颜色</a:t>
                </a:r>
                <a14:m>
                  <m:oMath xmlns:m="http://schemas.openxmlformats.org/officeDocument/2006/math">
                    <m:r>
                      <a:rPr lang="en-US" altLang="zh-CN" b="0" i="1" smtClean="0">
                        <a:latin typeface="Cambria Math" panose="02040503050406030204" pitchFamily="18" charset="0"/>
                      </a:rPr>
                      <m:t>𝑖</m:t>
                    </m:r>
                  </m:oMath>
                </a14:m>
                <a:r>
                  <a:rPr lang="zh-CN" altLang="en-US" dirty="0"/>
                  <a:t>排在颜色</a:t>
                </a:r>
                <a14:m>
                  <m:oMath xmlns:m="http://schemas.openxmlformats.org/officeDocument/2006/math">
                    <m:r>
                      <a:rPr lang="en-US" altLang="zh-CN" b="0" i="1" smtClean="0">
                        <a:latin typeface="Cambria Math" panose="02040503050406030204" pitchFamily="18" charset="0"/>
                      </a:rPr>
                      <m:t>𝑗</m:t>
                    </m:r>
                  </m:oMath>
                </a14:m>
                <a:r>
                  <a:rPr lang="zh-CN" altLang="en-US" dirty="0"/>
                  <a:t>之后，那么会产生多少代价。这个从左到右扫一遍</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数组就可以求出。</a:t>
                </a:r>
                <a:endParaRPr lang="en-US" altLang="zh-CN" dirty="0"/>
              </a:p>
              <a:p>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oMath>
                </a14:m>
                <a:r>
                  <a:rPr lang="zh-CN" altLang="en-US" dirty="0"/>
                  <a:t>代表目前已经排好了</a:t>
                </a:r>
                <a14:m>
                  <m:oMath xmlns:m="http://schemas.openxmlformats.org/officeDocument/2006/math">
                    <m:r>
                      <a:rPr lang="en-US" altLang="zh-CN" b="0" i="1" smtClean="0">
                        <a:latin typeface="Cambria Math" panose="02040503050406030204" pitchFamily="18" charset="0"/>
                      </a:rPr>
                      <m:t>𝑆</m:t>
                    </m:r>
                  </m:oMath>
                </a14:m>
                <a:r>
                  <a:rPr lang="zh-CN" altLang="en-US" dirty="0"/>
                  <a:t>这个集合的颜色，此时的最小代价。</a:t>
                </a:r>
                <a:endParaRPr lang="en-US" altLang="zh-CN" dirty="0"/>
              </a:p>
              <a:p>
                <a:r>
                  <a:rPr lang="zh-CN" altLang="en-US" dirty="0"/>
                  <a:t>转移则可以枚举</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a14:m>
                <a:r>
                  <a:rPr lang="zh-CN" altLang="en-US" dirty="0"/>
                  <a:t>，代表排在这些颜色之后的颜色是什么，此时代价为</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r>
                          <a:rPr lang="en-US" altLang="zh-CN" b="0" i="1" smtClean="0">
                            <a:latin typeface="Cambria Math" panose="02040503050406030204" pitchFamily="18" charset="0"/>
                          </a:rPr>
                          <m:t>𝑐𝑜𝑠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nary>
                  </m:oMath>
                </a14:m>
                <a:r>
                  <a:rPr lang="zh-CN" altLang="en-US" dirty="0"/>
                  <a:t>。</a:t>
                </a:r>
                <a:endParaRPr lang="en-US" altLang="zh-CN" dirty="0"/>
              </a:p>
              <a:p>
                <a:r>
                  <a:rPr lang="zh-CN" altLang="en-US" dirty="0"/>
                  <a:t>时间复杂度：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𝑀</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2</m:t>
                            </m:r>
                          </m:sup>
                        </m:sSup>
                      </m:e>
                    </m:d>
                  </m:oMath>
                </a14:m>
                <a:r>
                  <a:rPr lang="zh-CN" altLang="en-US" dirty="0"/>
                  <a:t>或</a:t>
                </a:r>
                <a14:m>
                  <m:oMath xmlns:m="http://schemas.openxmlformats.org/officeDocument/2006/math">
                    <m:r>
                      <a:rPr lang="en-US" altLang="zh-CN" b="0" i="1" dirty="0" smtClean="0">
                        <a:latin typeface="Cambria Math" panose="02040503050406030204" pitchFamily="18" charset="0"/>
                      </a:rPr>
                      <m:t>𝑂</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𝑛𝑀</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b="0" i="1" dirty="0" smtClean="0">
                                <a:latin typeface="Cambria Math" panose="02040503050406030204" pitchFamily="18" charset="0"/>
                              </a:rPr>
                              <m:t>𝑀</m:t>
                            </m:r>
                          </m:sup>
                        </m:sSup>
                        <m:r>
                          <a:rPr lang="en-US" altLang="zh-CN" b="0" i="1" dirty="0" smtClean="0">
                            <a:latin typeface="Cambria Math" panose="02040503050406030204" pitchFamily="18" charset="0"/>
                          </a:rPr>
                          <m:t>𝑀</m:t>
                        </m:r>
                      </m:e>
                    </m:d>
                  </m:oMath>
                </a14:m>
                <a:r>
                  <a:rPr lang="zh-CN" altLang="en-US" dirty="0"/>
                  <a:t>，由实现方式决定。</a:t>
                </a:r>
                <a:r>
                  <a:rPr lang="zh-CN" altLang="en-US" strike="sngStrike" dirty="0"/>
                  <a:t>（反正</a:t>
                </a:r>
                <a:r>
                  <a:rPr lang="en-US" altLang="zh-CN" strike="sngStrike" dirty="0" err="1"/>
                  <a:t>cf</a:t>
                </a:r>
                <a:r>
                  <a:rPr lang="zh-CN" altLang="en-US" strike="sngStrike" dirty="0"/>
                  <a:t>题还是</a:t>
                </a:r>
                <a:r>
                  <a:rPr lang="en-US" altLang="zh-CN" strike="sngStrike" dirty="0"/>
                  <a:t>4s</a:t>
                </a:r>
                <a:r>
                  <a:rPr lang="zh-CN" altLang="en-US" strike="sngStrike" dirty="0"/>
                  <a:t>实现，怎么写都能过）</a:t>
                </a:r>
              </a:p>
            </p:txBody>
          </p:sp>
        </mc:Choice>
        <mc:Fallback xmlns="">
          <p:sp>
            <p:nvSpPr>
              <p:cNvPr id="3" name="内容占位符 2">
                <a:extLst>
                  <a:ext uri="{FF2B5EF4-FFF2-40B4-BE49-F238E27FC236}">
                    <a16:creationId xmlns:a16="http://schemas.microsoft.com/office/drawing/2014/main" id="{45F8FF7A-BC8C-476B-8B1D-33886378485E}"/>
                  </a:ext>
                </a:extLst>
              </p:cNvPr>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770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2EA04-E6C1-488C-BDD1-47ED812FF95A}"/>
              </a:ext>
            </a:extLst>
          </p:cNvPr>
          <p:cNvSpPr>
            <a:spLocks noGrp="1"/>
          </p:cNvSpPr>
          <p:nvPr>
            <p:ph type="title"/>
          </p:nvPr>
        </p:nvSpPr>
        <p:spPr/>
        <p:txBody>
          <a:bodyPr/>
          <a:lstStyle/>
          <a:p>
            <a:r>
              <a:rPr lang="en-US" altLang="zh-CN" dirty="0"/>
              <a:t>CF1188C Array Beauty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B12B97-B784-49A0-8E05-A72D68F218BA}"/>
                  </a:ext>
                </a:extLst>
              </p:cNvPr>
              <p:cNvSpPr>
                <a:spLocks noGrp="1"/>
              </p:cNvSpPr>
              <p:nvPr>
                <p:ph idx="1"/>
              </p:nvPr>
            </p:nvSpPr>
            <p:spPr/>
            <p:txBody>
              <a:bodyPr/>
              <a:lstStyle/>
              <a:p>
                <a:r>
                  <a:rPr lang="zh-CN" altLang="en-US" dirty="0"/>
                  <a:t>对于一个数组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，定义其美丽度为</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lim>
                        </m:limLow>
                      </m:fName>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e>
                        </m:d>
                      </m:e>
                    </m:func>
                  </m:oMath>
                </a14:m>
                <a:endParaRPr lang="en-US" altLang="zh-CN" dirty="0"/>
              </a:p>
              <a:p>
                <a:r>
                  <a:rPr lang="zh-CN" altLang="en-US" dirty="0"/>
                  <a:t>给你一个长度为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的数组</a:t>
                </a:r>
                <a14:m>
                  <m:oMath xmlns:m="http://schemas.openxmlformats.org/officeDocument/2006/math">
                    <m:r>
                      <a:rPr lang="en-US" altLang="zh-CN" b="0" i="1" smtClean="0">
                        <a:latin typeface="Cambria Math" panose="02040503050406030204" pitchFamily="18" charset="0"/>
                      </a:rPr>
                      <m:t>𝑎</m:t>
                    </m:r>
                  </m:oMath>
                </a14:m>
                <a:r>
                  <a:rPr lang="zh-CN" altLang="en-US" dirty="0"/>
                  <a:t>，你需要求出它的所有长度为</a:t>
                </a:r>
                <a14:m>
                  <m:oMath xmlns:m="http://schemas.openxmlformats.org/officeDocument/2006/math">
                    <m:r>
                      <a:rPr lang="en-US" altLang="zh-CN" b="0" i="1" smtClean="0">
                        <a:latin typeface="Cambria Math" panose="02040503050406030204" pitchFamily="18" charset="0"/>
                      </a:rPr>
                      <m:t>𝑘</m:t>
                    </m:r>
                  </m:oMath>
                </a14:m>
                <a:r>
                  <a:rPr lang="zh-CN" altLang="en-US" dirty="0"/>
                  <a:t>的子序列的美丽度之和。答案对</a:t>
                </a:r>
                <a14:m>
                  <m:oMath xmlns:m="http://schemas.openxmlformats.org/officeDocument/2006/math">
                    <m:r>
                      <a:rPr lang="en-US" altLang="zh-CN" b="0" i="1" smtClean="0">
                        <a:latin typeface="Cambria Math" panose="02040503050406030204" pitchFamily="18" charset="0"/>
                      </a:rPr>
                      <m:t>998244353</m:t>
                    </m:r>
                  </m:oMath>
                </a14:m>
                <a:r>
                  <a:rPr lang="zh-CN" altLang="en-US" dirty="0"/>
                  <a:t>取模。</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≤1000;0≤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0CB12B97-B784-49A0-8E05-A72D68F218BA}"/>
                  </a:ext>
                </a:extLst>
              </p:cNvPr>
              <p:cNvSpPr>
                <a:spLocks noGrp="1" noRot="1" noChangeAspect="1" noMove="1" noResize="1" noEditPoints="1" noAdjustHandles="1" noChangeArrowheads="1" noChangeShapeType="1" noTextEdit="1"/>
              </p:cNvSpPr>
              <p:nvPr>
                <p:ph idx="1"/>
              </p:nvPr>
            </p:nvSpPr>
            <p:spPr>
              <a:blipFill>
                <a:blip r:embed="rId3"/>
                <a:stretch>
                  <a:fillRect l="-1043"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1185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AB91-8AB8-4B46-B0DB-B5DA8AB2925F}"/>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DAF490-C2A0-42E7-B5DD-A7F3D7526923}"/>
                  </a:ext>
                </a:extLst>
              </p:cNvPr>
              <p:cNvSpPr>
                <a:spLocks noGrp="1"/>
              </p:cNvSpPr>
              <p:nvPr>
                <p:ph idx="1"/>
              </p:nvPr>
            </p:nvSpPr>
            <p:spPr/>
            <p:txBody>
              <a:bodyPr/>
              <a:lstStyle/>
              <a:p>
                <a:r>
                  <a:rPr lang="zh-CN" altLang="en-US" b="0"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oMath>
                </a14:m>
                <a:r>
                  <a:rPr lang="zh-CN" altLang="en-US" dirty="0"/>
                  <a:t>代表美丽度为</a:t>
                </a:r>
                <a14:m>
                  <m:oMath xmlns:m="http://schemas.openxmlformats.org/officeDocument/2006/math">
                    <m:r>
                      <a:rPr lang="en-US" altLang="zh-CN" b="0" i="1" smtClean="0">
                        <a:latin typeface="Cambria Math" panose="02040503050406030204" pitchFamily="18" charset="0"/>
                      </a:rPr>
                      <m:t>𝑥</m:t>
                    </m:r>
                  </m:oMath>
                </a14:m>
                <a:r>
                  <a:rPr lang="zh-CN" altLang="en-US" dirty="0"/>
                  <a:t>的子序列个数，那么答案即为</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&gt;0</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nary>
                  </m:oMath>
                </a14:m>
                <a:endParaRPr lang="en-US" altLang="zh-CN" dirty="0"/>
              </a:p>
              <a:p>
                <a:r>
                  <a:rPr lang="zh-CN" altLang="en-US" dirty="0"/>
                  <a:t>稍微变化一下： </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&gt;0</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&gt;0</m:t>
                        </m:r>
                      </m:sub>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e>
                        </m:nary>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&gt;0</m:t>
                        </m:r>
                      </m:sub>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𝑗</m:t>
                                </m:r>
                              </m:sub>
                            </m:sSub>
                          </m:e>
                        </m:nary>
                      </m:e>
                    </m:nary>
                  </m:oMath>
                </a14:m>
                <a:endParaRPr lang="en-US" altLang="zh-CN" dirty="0"/>
              </a:p>
              <a:p>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oMath>
                </a14:m>
                <a:r>
                  <a:rPr lang="zh-CN" altLang="en-US" dirty="0"/>
                  <a:t>代表美丽度至少为</a:t>
                </a:r>
                <a14:m>
                  <m:oMath xmlns:m="http://schemas.openxmlformats.org/officeDocument/2006/math">
                    <m:r>
                      <a:rPr lang="en-US" altLang="zh-CN" b="0" i="1" smtClean="0">
                        <a:latin typeface="Cambria Math" panose="02040503050406030204" pitchFamily="18" charset="0"/>
                      </a:rPr>
                      <m:t>𝑥</m:t>
                    </m:r>
                  </m:oMath>
                </a14:m>
                <a:r>
                  <a:rPr lang="zh-CN" altLang="en-US" dirty="0"/>
                  <a:t>的子序列个数，那么答案就可以写成</a:t>
                </a:r>
                <a14:m>
                  <m:oMath xmlns:m="http://schemas.openxmlformats.org/officeDocument/2006/math">
                    <m:nary>
                      <m:naryPr>
                        <m:chr m:val="∑"/>
                        <m:limLoc m:val="subSup"/>
                        <m:supHide m:val="on"/>
                        <m:ctrlPr>
                          <a:rPr lang="zh-CN" altLang="en-US"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e>
                    </m:nary>
                  </m:oMath>
                </a14:m>
                <a:endParaRPr lang="en-US" altLang="zh-CN" dirty="0"/>
              </a:p>
              <a:p>
                <a:r>
                  <a:rPr lang="zh-CN" altLang="en-US" dirty="0"/>
                  <a:t>那么问题就是如何计算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oMath>
                </a14:m>
                <a:endParaRPr lang="zh-CN" altLang="en-US" dirty="0"/>
              </a:p>
            </p:txBody>
          </p:sp>
        </mc:Choice>
        <mc:Fallback xmlns="">
          <p:sp>
            <p:nvSpPr>
              <p:cNvPr id="3" name="内容占位符 2">
                <a:extLst>
                  <a:ext uri="{FF2B5EF4-FFF2-40B4-BE49-F238E27FC236}">
                    <a16:creationId xmlns:a16="http://schemas.microsoft.com/office/drawing/2014/main" id="{22DAF490-C2A0-42E7-B5DD-A7F3D7526923}"/>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8052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02D91-4FA0-4A7A-B2B6-615B017F2F1C}"/>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B33A2A-E3E7-44E0-85BD-200B69E6FB8E}"/>
                  </a:ext>
                </a:extLst>
              </p:cNvPr>
              <p:cNvSpPr>
                <a:spLocks noGrp="1"/>
              </p:cNvSpPr>
              <p:nvPr>
                <p:ph idx="1"/>
              </p:nvPr>
            </p:nvSpPr>
            <p:spPr/>
            <p:txBody>
              <a:bodyPr/>
              <a:lstStyle/>
              <a:p>
                <a:r>
                  <a:rPr lang="zh-CN" altLang="en-US" dirty="0"/>
                  <a:t>但是还有更好的做法：</a:t>
                </a:r>
                <a:endParaRPr lang="en-US" altLang="zh-CN" dirty="0"/>
              </a:p>
              <a:p>
                <a:endParaRPr lang="en-US" altLang="zh-CN" dirty="0"/>
              </a:p>
              <a:p>
                <a:r>
                  <a:rPr lang="zh-CN" altLang="en-US" dirty="0"/>
                  <a:t>当我们从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oMath>
                </a14:m>
                <a:r>
                  <a:rPr lang="zh-CN" altLang="en-US" dirty="0"/>
                  <a:t>转移时，我们找到最小的</a:t>
                </a:r>
                <a14:m>
                  <m:oMath xmlns:m="http://schemas.openxmlformats.org/officeDocument/2006/math">
                    <m:r>
                      <a:rPr lang="en-US" altLang="zh-CN" b="0" i="1" smtClean="0">
                        <a:latin typeface="Cambria Math" panose="02040503050406030204" pitchFamily="18" charset="0"/>
                      </a:rPr>
                      <m:t>𝑢</m:t>
                    </m:r>
                  </m:oMath>
                </a14:m>
                <a:r>
                  <a:rPr lang="zh-CN" altLang="en-US" dirty="0"/>
                  <a:t>，满足</a:t>
                </a:r>
                <a14:m>
                  <m:oMath xmlns:m="http://schemas.openxmlformats.org/officeDocument/2006/math">
                    <m:r>
                      <a:rPr lang="en-US" altLang="zh-CN" b="0" i="1" smtClean="0">
                        <a:latin typeface="Cambria Math" panose="02040503050406030204" pitchFamily="18" charset="0"/>
                      </a:rPr>
                      <m:t>𝑢</m:t>
                    </m:r>
                  </m:oMath>
                </a14:m>
                <a:r>
                  <a:rPr lang="zh-CN" altLang="en-US" dirty="0"/>
                  <a:t>还没有被消灭，那么我们可以让下一条抛物线必须经过</a:t>
                </a:r>
                <a14:m>
                  <m:oMath xmlns:m="http://schemas.openxmlformats.org/officeDocument/2006/math">
                    <m:r>
                      <a:rPr lang="en-US" altLang="zh-CN" b="0" i="1" smtClean="0">
                        <a:latin typeface="Cambria Math" panose="02040503050406030204" pitchFamily="18" charset="0"/>
                      </a:rPr>
                      <m:t>𝑢</m:t>
                    </m:r>
                  </m:oMath>
                </a14:m>
                <a:r>
                  <a:rPr lang="zh-CN" altLang="en-US" dirty="0"/>
                  <a:t>，不难发现这样跟原来是没有区别的（因为抛物线的顺序是可以打乱的）。</a:t>
                </a:r>
                <a:endParaRPr lang="en-US" altLang="zh-CN" dirty="0"/>
              </a:p>
              <a:p>
                <a:r>
                  <a:rPr lang="zh-CN" altLang="en-US" dirty="0"/>
                  <a:t>如果我们这样做，转移时不同的抛物线数量最多就只有</a:t>
                </a:r>
                <a14:m>
                  <m:oMath xmlns:m="http://schemas.openxmlformats.org/officeDocument/2006/math">
                    <m:r>
                      <a:rPr lang="en-US" altLang="zh-CN" b="0" i="1" smtClean="0">
                        <a:latin typeface="Cambria Math" panose="02040503050406030204" pitchFamily="18" charset="0"/>
                      </a:rPr>
                      <m:t>𝑛</m:t>
                    </m:r>
                  </m:oMath>
                </a14:m>
                <a:r>
                  <a:rPr lang="zh-CN" altLang="en-US" dirty="0"/>
                  <a:t>条了，于是复杂度就变成了</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𝑛</m:t>
                        </m:r>
                      </m:e>
                    </m:d>
                  </m:oMath>
                </a14:m>
                <a:endParaRPr lang="en-US" altLang="zh-CN" dirty="0"/>
              </a:p>
            </p:txBody>
          </p:sp>
        </mc:Choice>
        <mc:Fallback xmlns="">
          <p:sp>
            <p:nvSpPr>
              <p:cNvPr id="3" name="内容占位符 2">
                <a:extLst>
                  <a:ext uri="{FF2B5EF4-FFF2-40B4-BE49-F238E27FC236}">
                    <a16:creationId xmlns:a16="http://schemas.microsoft.com/office/drawing/2014/main" id="{0CB33A2A-E3E7-44E0-85BD-200B69E6FB8E}"/>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9684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0AAC6-9577-4471-A6BE-75FD173E5ED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D12DA4-C092-4D77-B312-51869475DE1C}"/>
                  </a:ext>
                </a:extLst>
              </p:cNvPr>
              <p:cNvSpPr>
                <a:spLocks noGrp="1"/>
              </p:cNvSpPr>
              <p:nvPr>
                <p:ph idx="1"/>
              </p:nvPr>
            </p:nvSpPr>
            <p:spPr/>
            <p:txBody>
              <a:bodyPr/>
              <a:lstStyle/>
              <a:p>
                <a:r>
                  <a:rPr lang="zh-CN" altLang="en-US" dirty="0"/>
                  <a:t>首先我们可以将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排序，这样答案显然不会变。</a:t>
                </a:r>
                <a:endParaRPr lang="en-US" altLang="zh-CN" dirty="0"/>
              </a:p>
              <a:p>
                <a:r>
                  <a:rPr lang="zh-CN" altLang="en-US" dirty="0"/>
                  <a:t>假设我们要计算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oMath>
                </a14:m>
                <a:r>
                  <a:rPr lang="zh-CN" altLang="en-US" dirty="0"/>
                  <a:t>，那我们可以考虑这样一个</a:t>
                </a:r>
                <a:r>
                  <a:rPr lang="en-US" altLang="zh-CN" dirty="0" err="1"/>
                  <a:t>dp</a:t>
                </a:r>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代表目前已经选出</a:t>
                </a:r>
                <a14:m>
                  <m:oMath xmlns:m="http://schemas.openxmlformats.org/officeDocument/2006/math">
                    <m:r>
                      <a:rPr lang="en-US" altLang="zh-CN" b="0" i="1" smtClean="0">
                        <a:latin typeface="Cambria Math" panose="02040503050406030204" pitchFamily="18" charset="0"/>
                      </a:rPr>
                      <m:t>𝑗</m:t>
                    </m:r>
                  </m:oMath>
                </a14:m>
                <a:r>
                  <a:rPr lang="zh-CN" altLang="en-US" dirty="0"/>
                  <a:t>个数，且最后一个数的位置为</a:t>
                </a:r>
                <a14:m>
                  <m:oMath xmlns:m="http://schemas.openxmlformats.org/officeDocument/2006/math">
                    <m:r>
                      <a:rPr lang="en-US" altLang="zh-CN" b="0" i="1" smtClean="0">
                        <a:latin typeface="Cambria Math" panose="02040503050406030204" pitchFamily="18" charset="0"/>
                      </a:rPr>
                      <m:t>𝑖</m:t>
                    </m:r>
                  </m:oMath>
                </a14:m>
                <a:r>
                  <a:rPr lang="zh-CN" altLang="en-US" dirty="0"/>
                  <a:t>，此时的方案数是多少。转移式很好列：</a:t>
                </a:r>
                <a:endParaRPr lang="en-US" altLang="zh-CN" dirty="0"/>
              </a:p>
              <a:p>
                <a14:m>
                  <m:oMath xmlns:m="http://schemas.openxmlformats.org/officeDocument/2006/math">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𝑘</m:t>
                            </m:r>
                          </m:sub>
                        </m:sSub>
                        <m:r>
                          <m:rPr>
                            <m:brk m:alnAt="7"/>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𝑖</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e>
                    </m:nary>
                  </m:oMath>
                </a14:m>
                <a:endParaRPr lang="en-US" altLang="zh-CN" dirty="0"/>
              </a:p>
              <a:p>
                <a:r>
                  <a:rPr lang="zh-CN" altLang="en-US" dirty="0"/>
                  <a:t>容易发现满足条件的</a:t>
                </a:r>
                <a14:m>
                  <m:oMath xmlns:m="http://schemas.openxmlformats.org/officeDocument/2006/math">
                    <m:r>
                      <a:rPr lang="en-US" altLang="zh-CN" b="0" i="1" smtClean="0">
                        <a:latin typeface="Cambria Math" panose="02040503050406030204" pitchFamily="18" charset="0"/>
                      </a:rPr>
                      <m:t>𝑘</m:t>
                    </m:r>
                  </m:oMath>
                </a14:m>
                <a:r>
                  <a:rPr lang="zh-CN" altLang="en-US" dirty="0"/>
                  <a:t>一定是一个前缀，前缀和优化一下就可以了。</a:t>
                </a:r>
                <a:endParaRPr lang="en-US" altLang="zh-CN" dirty="0"/>
              </a:p>
              <a:p>
                <a:r>
                  <a:rPr lang="zh-CN" altLang="en-US" dirty="0"/>
                  <a:t>对于某个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oMath>
                </a14:m>
                <a:r>
                  <a:rPr lang="zh-CN" altLang="en-US" dirty="0"/>
                  <a:t>，计算的复杂度为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𝑛𝑘</m:t>
                        </m:r>
                      </m:e>
                    </m:d>
                  </m:oMath>
                </a14:m>
                <a:endParaRPr lang="zh-CN" altLang="en-US" dirty="0"/>
              </a:p>
            </p:txBody>
          </p:sp>
        </mc:Choice>
        <mc:Fallback xmlns="">
          <p:sp>
            <p:nvSpPr>
              <p:cNvPr id="3" name="内容占位符 2">
                <a:extLst>
                  <a:ext uri="{FF2B5EF4-FFF2-40B4-BE49-F238E27FC236}">
                    <a16:creationId xmlns:a16="http://schemas.microsoft.com/office/drawing/2014/main" id="{9BD12DA4-C092-4D77-B312-51869475DE1C}"/>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8938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E609F-1CC2-4198-87C0-20D124B414A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18AACC-B8ED-4B9E-836D-84CFB3151588}"/>
                  </a:ext>
                </a:extLst>
              </p:cNvPr>
              <p:cNvSpPr>
                <a:spLocks noGrp="1"/>
              </p:cNvSpPr>
              <p:nvPr>
                <p:ph idx="1"/>
              </p:nvPr>
            </p:nvSpPr>
            <p:spPr/>
            <p:txBody>
              <a:bodyPr/>
              <a:lstStyle/>
              <a:p>
                <a:r>
                  <a:rPr lang="zh-CN" altLang="en-US" dirty="0"/>
                  <a:t>根据刚才的思路，我们的总复杂度应该是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e>
                    </m:d>
                  </m:oMath>
                </a14:m>
                <a:r>
                  <a:rPr lang="zh-CN" altLang="en-US" dirty="0"/>
                  <a:t>。</a:t>
                </a:r>
                <a:endParaRPr lang="en-US" altLang="zh-CN" dirty="0"/>
              </a:p>
              <a:p>
                <a:r>
                  <a:rPr lang="zh-CN" altLang="en-US" dirty="0"/>
                  <a:t>怎么办呢？</a:t>
                </a:r>
                <a:endParaRPr lang="en-US" altLang="zh-CN" dirty="0"/>
              </a:p>
              <a:p>
                <a:r>
                  <a:rPr lang="zh-CN" altLang="en-US" dirty="0"/>
                  <a:t>注意到，当</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r>
                  <a:rPr lang="zh-CN" altLang="en-US" dirty="0"/>
                  <a:t>时，</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oMath>
                </a14:m>
                <a:r>
                  <a:rPr lang="zh-CN" altLang="en-US" dirty="0"/>
                  <a:t>肯定等于</a:t>
                </a:r>
                <a:r>
                  <a:rPr lang="en-US" altLang="zh-CN" dirty="0"/>
                  <a:t>0</a:t>
                </a:r>
                <a:r>
                  <a:rPr lang="zh-CN" altLang="en-US" dirty="0"/>
                  <a:t>，因为无论怎么选，都至少有一对之间的距离比</a:t>
                </a:r>
                <a14:m>
                  <m:oMath xmlns:m="http://schemas.openxmlformats.org/officeDocument/2006/math">
                    <m:r>
                      <a:rPr lang="en-US" altLang="zh-CN" b="0" i="1" smtClean="0">
                        <a:latin typeface="Cambria Math" panose="02040503050406030204" pitchFamily="18" charset="0"/>
                      </a:rPr>
                      <m:t>𝑥</m:t>
                    </m:r>
                  </m:oMath>
                </a14:m>
                <a:r>
                  <a:rPr lang="zh-CN" altLang="en-US" dirty="0"/>
                  <a:t>小。</a:t>
                </a:r>
                <a:endParaRPr lang="en-US" altLang="zh-CN" dirty="0"/>
              </a:p>
              <a:p>
                <a:r>
                  <a:rPr lang="zh-CN" altLang="en-US" dirty="0"/>
                  <a:t>所以枚举</a:t>
                </a:r>
                <a14:m>
                  <m:oMath xmlns:m="http://schemas.openxmlformats.org/officeDocument/2006/math">
                    <m:r>
                      <a:rPr lang="en-US" altLang="zh-CN" b="0" i="1" smtClean="0">
                        <a:latin typeface="Cambria Math" panose="02040503050406030204" pitchFamily="18" charset="0"/>
                      </a:rPr>
                      <m:t>𝑥</m:t>
                    </m:r>
                  </m:oMath>
                </a14:m>
                <a:r>
                  <a:rPr lang="zh-CN" altLang="en-US" dirty="0"/>
                  <a:t>只需要枚举到</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−1</m:t>
                        </m:r>
                      </m:den>
                    </m:f>
                  </m:oMath>
                </a14:m>
                <a:r>
                  <a:rPr lang="zh-CN" altLang="en-US" dirty="0"/>
                  <a:t>。</a:t>
                </a:r>
                <a:endParaRPr lang="en-US" altLang="zh-CN" dirty="0"/>
              </a:p>
              <a:p>
                <a:r>
                  <a:rPr lang="zh-CN" altLang="en-US" dirty="0"/>
                  <a:t>这样，总复杂度为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e>
                    </m:d>
                  </m:oMath>
                </a14:m>
                <a:endParaRPr lang="zh-CN" altLang="en-US" dirty="0"/>
              </a:p>
            </p:txBody>
          </p:sp>
        </mc:Choice>
        <mc:Fallback xmlns="">
          <p:sp>
            <p:nvSpPr>
              <p:cNvPr id="3" name="内容占位符 2">
                <a:extLst>
                  <a:ext uri="{FF2B5EF4-FFF2-40B4-BE49-F238E27FC236}">
                    <a16:creationId xmlns:a16="http://schemas.microsoft.com/office/drawing/2014/main" id="{8018AACC-B8ED-4B9E-836D-84CFB3151588}"/>
                  </a:ext>
                </a:extLst>
              </p:cNvPr>
              <p:cNvSpPr>
                <a:spLocks noGrp="1" noRot="1" noChangeAspect="1" noMove="1" noResize="1" noEditPoints="1" noAdjustHandles="1" noChangeArrowheads="1" noChangeShapeType="1" noTextEdit="1"/>
              </p:cNvSpPr>
              <p:nvPr>
                <p:ph idx="1"/>
              </p:nvPr>
            </p:nvSpPr>
            <p:spPr>
              <a:blipFill>
                <a:blip r:embed="rId3"/>
                <a:stretch>
                  <a:fillRect l="-1043" t="-224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788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FCDA1-E2E5-4C82-ACBB-B3A7A6D48A1E}"/>
              </a:ext>
            </a:extLst>
          </p:cNvPr>
          <p:cNvSpPr>
            <a:spLocks noGrp="1"/>
          </p:cNvSpPr>
          <p:nvPr>
            <p:ph type="title"/>
          </p:nvPr>
        </p:nvSpPr>
        <p:spPr/>
        <p:txBody>
          <a:bodyPr/>
          <a:lstStyle/>
          <a:p>
            <a:r>
              <a:rPr lang="en-US" altLang="zh-CN" dirty="0"/>
              <a:t>CF1111E Tree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AF046F-3647-42E5-9BB5-21FE07B1ADFF}"/>
                  </a:ext>
                </a:extLst>
              </p:cNvPr>
              <p:cNvSpPr>
                <a:spLocks noGrp="1"/>
              </p:cNvSpPr>
              <p:nvPr>
                <p:ph idx="1"/>
              </p:nvPr>
            </p:nvSpPr>
            <p:spPr/>
            <p:txBody>
              <a:bodyPr>
                <a:normAutofit/>
              </a:bodyPr>
              <a:lstStyle/>
              <a:p>
                <a:r>
                  <a:rPr lang="zh-CN" altLang="en-US" dirty="0"/>
                  <a:t>给定一棵</a:t>
                </a:r>
                <a14:m>
                  <m:oMath xmlns:m="http://schemas.openxmlformats.org/officeDocument/2006/math">
                    <m:r>
                      <a:rPr lang="en-US" altLang="zh-CN" b="0" i="1" smtClean="0">
                        <a:latin typeface="Cambria Math" panose="02040503050406030204" pitchFamily="18" charset="0"/>
                      </a:rPr>
                      <m:t>𝑛</m:t>
                    </m:r>
                  </m:oMath>
                </a14:m>
                <a:r>
                  <a:rPr lang="zh-CN" altLang="en-US" dirty="0"/>
                  <a:t>个节点的树。有</a:t>
                </a:r>
                <a14:m>
                  <m:oMath xmlns:m="http://schemas.openxmlformats.org/officeDocument/2006/math">
                    <m:r>
                      <a:rPr lang="en-US" altLang="zh-CN" b="0" i="1" smtClean="0">
                        <a:latin typeface="Cambria Math" panose="02040503050406030204" pitchFamily="18" charset="0"/>
                      </a:rPr>
                      <m:t>𝑞</m:t>
                    </m:r>
                  </m:oMath>
                </a14:m>
                <a:r>
                  <a:rPr lang="zh-CN" altLang="en-US" dirty="0"/>
                  <a:t>次询问，每次询问给定三个数</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oMath>
                </a14:m>
                <a:r>
                  <a:rPr lang="zh-CN" altLang="en-US" dirty="0"/>
                  <a:t>，以及</a:t>
                </a:r>
                <a14:m>
                  <m:oMath xmlns:m="http://schemas.openxmlformats.org/officeDocument/2006/math">
                    <m:r>
                      <a:rPr lang="en-US" altLang="zh-CN" b="0" i="1" smtClean="0">
                        <a:latin typeface="Cambria Math" panose="02040503050406030204" pitchFamily="18" charset="0"/>
                      </a:rPr>
                      <m:t>𝑘</m:t>
                    </m:r>
                  </m:oMath>
                </a14:m>
                <a:r>
                  <a:rPr lang="zh-CN" altLang="en-US" dirty="0"/>
                  <a:t>个节点编号</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，要求将这</a:t>
                </a:r>
                <a14:m>
                  <m:oMath xmlns:m="http://schemas.openxmlformats.org/officeDocument/2006/math">
                    <m:r>
                      <a:rPr lang="en-US" altLang="zh-CN" b="0" i="1" smtClean="0">
                        <a:latin typeface="Cambria Math" panose="02040503050406030204" pitchFamily="18" charset="0"/>
                      </a:rPr>
                      <m:t>𝑘</m:t>
                    </m:r>
                  </m:oMath>
                </a14:m>
                <a:r>
                  <a:rPr lang="zh-CN" altLang="en-US" dirty="0"/>
                  <a:t>个点分成至多</a:t>
                </a:r>
                <a14:m>
                  <m:oMath xmlns:m="http://schemas.openxmlformats.org/officeDocument/2006/math">
                    <m:r>
                      <a:rPr lang="en-US" altLang="zh-CN" b="0" i="1" smtClean="0">
                        <a:latin typeface="Cambria Math" panose="02040503050406030204" pitchFamily="18" charset="0"/>
                      </a:rPr>
                      <m:t>𝑚</m:t>
                    </m:r>
                  </m:oMath>
                </a14:m>
                <a:r>
                  <a:rPr lang="zh-CN" altLang="en-US" dirty="0"/>
                  <a:t>组，满足如果将</a:t>
                </a:r>
                <a14:m>
                  <m:oMath xmlns:m="http://schemas.openxmlformats.org/officeDocument/2006/math">
                    <m:r>
                      <a:rPr lang="en-US" altLang="zh-CN" b="0" i="1" smtClean="0">
                        <a:latin typeface="Cambria Math" panose="02040503050406030204" pitchFamily="18" charset="0"/>
                      </a:rPr>
                      <m:t>𝑟</m:t>
                    </m:r>
                  </m:oMath>
                </a14:m>
                <a:r>
                  <a:rPr lang="zh-CN" altLang="en-US" dirty="0"/>
                  <a:t>作为整棵树的根节点，那么每一组中没有任何两个点具有祖先关系，问分组的方案数。</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300,</m:t>
                            </m:r>
                            <m:r>
                              <a:rPr lang="en-US" altLang="zh-CN" b="0" i="1" smtClean="0">
                                <a:latin typeface="Cambria Math" panose="02040503050406030204" pitchFamily="18" charset="0"/>
                              </a:rPr>
                              <m:t>𝑘</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r>
                  <a:rPr lang="zh-CN" altLang="en-US" dirty="0"/>
                  <a:t>。</a:t>
                </a:r>
              </a:p>
            </p:txBody>
          </p:sp>
        </mc:Choice>
        <mc:Fallback xmlns="">
          <p:sp>
            <p:nvSpPr>
              <p:cNvPr id="3" name="内容占位符 2">
                <a:extLst>
                  <a:ext uri="{FF2B5EF4-FFF2-40B4-BE49-F238E27FC236}">
                    <a16:creationId xmlns:a16="http://schemas.microsoft.com/office/drawing/2014/main" id="{EAAF046F-3647-42E5-9BB5-21FE07B1ADFF}"/>
                  </a:ext>
                </a:extLst>
              </p:cNvPr>
              <p:cNvSpPr>
                <a:spLocks noGrp="1" noRot="1" noChangeAspect="1" noMove="1" noResize="1" noEditPoints="1" noAdjustHandles="1" noChangeArrowheads="1" noChangeShapeType="1" noTextEdit="1"/>
              </p:cNvSpPr>
              <p:nvPr>
                <p:ph idx="1"/>
              </p:nvPr>
            </p:nvSpPr>
            <p:spPr>
              <a:blipFill>
                <a:blip r:embed="rId3"/>
                <a:stretch>
                  <a:fillRect l="-1043" t="-2381" r="-4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3668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9BE96-BD38-4D16-B9A1-8A001562CFFA}"/>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E24749C-2C23-4B2A-B90C-BB1525C2634D}"/>
                  </a:ext>
                </a:extLst>
              </p:cNvPr>
              <p:cNvSpPr>
                <a:spLocks noGrp="1"/>
              </p:cNvSpPr>
              <p:nvPr>
                <p:ph idx="1"/>
              </p:nvPr>
            </p:nvSpPr>
            <p:spPr/>
            <p:txBody>
              <a:bodyPr/>
              <a:lstStyle/>
              <a:p>
                <a:r>
                  <a:rPr lang="zh-CN" altLang="en-US" dirty="0"/>
                  <a:t>对于一个询问，如何计算它的答案呢？</a:t>
                </a:r>
                <a:endParaRPr lang="en-US" altLang="zh-CN" dirty="0"/>
              </a:p>
              <a:p>
                <a:r>
                  <a:rPr lang="zh-CN" altLang="en-US" dirty="0"/>
                  <a:t>你可能会想到类似树形</a:t>
                </a:r>
                <a:r>
                  <a:rPr lang="en-US" altLang="zh-CN" dirty="0" err="1"/>
                  <a:t>dp</a:t>
                </a:r>
                <a:r>
                  <a:rPr lang="zh-CN" altLang="en-US" dirty="0"/>
                  <a:t>的方法，但其实并不需要。</a:t>
                </a:r>
                <a:endParaRPr lang="en-US" altLang="zh-CN" dirty="0"/>
              </a:p>
              <a:p>
                <a:endParaRPr lang="en-US" altLang="zh-CN" dirty="0"/>
              </a:p>
              <a:p>
                <a:r>
                  <a:rPr lang="zh-CN" altLang="en-US" dirty="0"/>
                  <a:t>对于每个询问点</a:t>
                </a:r>
                <a14:m>
                  <m:oMath xmlns:m="http://schemas.openxmlformats.org/officeDocument/2006/math">
                    <m:r>
                      <a:rPr lang="en-US" altLang="zh-CN" b="0" i="1" smtClean="0">
                        <a:latin typeface="Cambria Math" panose="02040503050406030204" pitchFamily="18" charset="0"/>
                      </a:rPr>
                      <m:t>𝑢</m:t>
                    </m:r>
                  </m:oMath>
                </a14:m>
                <a:r>
                  <a:rPr lang="zh-CN" altLang="en-US" dirty="0"/>
                  <a:t>，令</a:t>
                </a:r>
                <a14:m>
                  <m:oMath xmlns:m="http://schemas.openxmlformats.org/officeDocument/2006/math">
                    <m:r>
                      <a:rPr lang="en-US" altLang="zh-CN" b="0" i="1" smtClean="0">
                        <a:latin typeface="Cambria Math" panose="02040503050406030204" pitchFamily="18" charset="0"/>
                      </a:rPr>
                      <m:t>𝑛𝑢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𝑢</m:t>
                        </m:r>
                      </m:sub>
                    </m:sSub>
                  </m:oMath>
                </a14:m>
                <a:r>
                  <a:rPr lang="zh-CN" altLang="en-US" dirty="0"/>
                  <a:t>代表</a:t>
                </a:r>
                <a14:m>
                  <m:oMath xmlns:m="http://schemas.openxmlformats.org/officeDocument/2006/math">
                    <m:r>
                      <a:rPr lang="en-US" altLang="zh-CN" b="0" i="1" dirty="0"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𝑟</m:t>
                    </m:r>
                  </m:oMath>
                </a14:m>
                <a:r>
                  <a:rPr lang="zh-CN" altLang="en-US" dirty="0"/>
                  <a:t>经过的点数（只算询问到的那些点），那么显然</a:t>
                </a:r>
                <a14:m>
                  <m:oMath xmlns:m="http://schemas.openxmlformats.org/officeDocument/2006/math">
                    <m:r>
                      <a:rPr lang="en-US" altLang="zh-CN" b="0" i="1" smtClean="0">
                        <a:latin typeface="Cambria Math" panose="02040503050406030204" pitchFamily="18" charset="0"/>
                      </a:rPr>
                      <m:t>𝑢</m:t>
                    </m:r>
                  </m:oMath>
                </a14:m>
                <a:r>
                  <a:rPr lang="zh-CN" altLang="en-US" dirty="0"/>
                  <a:t>跟这些点不能放到同一组中。</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E24749C-2C23-4B2A-B90C-BB1525C2634D}"/>
                  </a:ext>
                </a:extLst>
              </p:cNvPr>
              <p:cNvSpPr>
                <a:spLocks noGrp="1" noRot="1" noChangeAspect="1" noMove="1" noResize="1" noEditPoints="1" noAdjustHandles="1" noChangeArrowheads="1" noChangeShapeType="1" noTextEdit="1"/>
              </p:cNvSpPr>
              <p:nvPr>
                <p:ph idx="1"/>
              </p:nvPr>
            </p:nvSpPr>
            <p:spPr>
              <a:blipFill>
                <a:blip r:embed="rId3"/>
                <a:stretch>
                  <a:fillRect l="-1043" t="-2521" r="-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933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86D3B-0131-4127-80E1-1283E0E0ACF0}"/>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D01B74-A05C-4193-926F-558858F45FEF}"/>
                  </a:ext>
                </a:extLst>
              </p:cNvPr>
              <p:cNvSpPr>
                <a:spLocks noGrp="1"/>
              </p:cNvSpPr>
              <p:nvPr>
                <p:ph idx="1"/>
              </p:nvPr>
            </p:nvSpPr>
            <p:spPr/>
            <p:txBody>
              <a:bodyPr/>
              <a:lstStyle/>
              <a:p>
                <a:r>
                  <a:rPr lang="zh-CN" altLang="en-US" dirty="0"/>
                  <a:t>我们将询问点按照</a:t>
                </a:r>
                <a14:m>
                  <m:oMath xmlns:m="http://schemas.openxmlformats.org/officeDocument/2006/math">
                    <m:r>
                      <a:rPr lang="en-US" altLang="zh-CN" b="0" i="1" smtClean="0">
                        <a:latin typeface="Cambria Math" panose="02040503050406030204" pitchFamily="18" charset="0"/>
                      </a:rPr>
                      <m:t>𝑛𝑢𝑚</m:t>
                    </m:r>
                  </m:oMath>
                </a14:m>
                <a:r>
                  <a:rPr lang="zh-CN" altLang="en-US" dirty="0"/>
                  <a:t>从小到大排序，然后依次处理每个点。</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代表考虑完前</a:t>
                </a:r>
                <a14:m>
                  <m:oMath xmlns:m="http://schemas.openxmlformats.org/officeDocument/2006/math">
                    <m:r>
                      <a:rPr lang="en-US" altLang="zh-CN" b="0" i="1" smtClean="0">
                        <a:latin typeface="Cambria Math" panose="02040503050406030204" pitchFamily="18" charset="0"/>
                      </a:rPr>
                      <m:t>𝑖</m:t>
                    </m:r>
                  </m:oMath>
                </a14:m>
                <a:r>
                  <a:rPr lang="zh-CN" altLang="en-US" dirty="0"/>
                  <a:t>个点，此时分成的组数为</a:t>
                </a:r>
                <a14:m>
                  <m:oMath xmlns:m="http://schemas.openxmlformats.org/officeDocument/2006/math">
                    <m:r>
                      <a:rPr lang="en-US" altLang="zh-CN" b="0" i="1" smtClean="0">
                        <a:latin typeface="Cambria Math" panose="02040503050406030204" pitchFamily="18" charset="0"/>
                      </a:rPr>
                      <m:t>𝑗</m:t>
                    </m:r>
                  </m:oMath>
                </a14:m>
                <a:r>
                  <a:rPr lang="zh-CN" altLang="en-US" dirty="0"/>
                  <a:t>，方案数为多少。</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e>
                    </m:d>
                  </m:oMath>
                </a14:m>
                <a:endParaRPr lang="en-US" altLang="zh-CN" dirty="0"/>
              </a:p>
              <a:p>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𝑘𝑚</m:t>
                        </m:r>
                      </m:e>
                    </m:d>
                  </m:oMath>
                </a14:m>
                <a:r>
                  <a:rPr lang="zh-CN" altLang="en-US" dirty="0"/>
                  <a:t>递推即可。</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63D01B74-A05C-4193-926F-558858F45FEF}"/>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5993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F6ADB-ABA1-4600-817A-97F451ABEDCE}"/>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3C3FF3C-50D7-4A64-BC35-E9072340920E}"/>
                  </a:ext>
                </a:extLst>
              </p:cNvPr>
              <p:cNvSpPr>
                <a:spLocks noGrp="1"/>
              </p:cNvSpPr>
              <p:nvPr>
                <p:ph idx="1"/>
              </p:nvPr>
            </p:nvSpPr>
            <p:spPr/>
            <p:txBody>
              <a:bodyPr/>
              <a:lstStyle/>
              <a:p>
                <a:r>
                  <a:rPr lang="zh-CN" altLang="en-US" dirty="0"/>
                  <a:t>至于如何求</a:t>
                </a:r>
                <a14:m>
                  <m:oMath xmlns:m="http://schemas.openxmlformats.org/officeDocument/2006/math">
                    <m:r>
                      <a:rPr lang="en-US" altLang="zh-CN" b="0" i="1" smtClean="0">
                        <a:latin typeface="Cambria Math" panose="02040503050406030204" pitchFamily="18" charset="0"/>
                      </a:rPr>
                      <m:t>𝑛𝑢𝑚</m:t>
                    </m:r>
                  </m:oMath>
                </a14:m>
                <a:r>
                  <a:rPr lang="zh-CN" altLang="en-US" dirty="0"/>
                  <a:t>，你只需要将询问点标记，然后求出每个点与</a:t>
                </a:r>
                <a14:m>
                  <m:oMath xmlns:m="http://schemas.openxmlformats.org/officeDocument/2006/math">
                    <m:r>
                      <a:rPr lang="en-US" altLang="zh-CN" b="0" i="1" smtClean="0">
                        <a:latin typeface="Cambria Math" panose="02040503050406030204" pitchFamily="18" charset="0"/>
                      </a:rPr>
                      <m:t>𝑟</m:t>
                    </m:r>
                  </m:oMath>
                </a14:m>
                <a:r>
                  <a:rPr lang="zh-CN" altLang="en-US" dirty="0"/>
                  <a:t>之间路径上的标记点个数即可。用你想用的数据结构维护即可。</a:t>
                </a:r>
                <a:endParaRPr lang="en-US" altLang="zh-CN" dirty="0"/>
              </a:p>
              <a:p>
                <a:endParaRPr lang="en-US" altLang="zh-CN" dirty="0"/>
              </a:p>
              <a:p>
                <a:r>
                  <a:rPr lang="zh-CN" altLang="en-US" dirty="0"/>
                  <a:t>复杂度：</a:t>
                </a:r>
                <a14:m>
                  <m:oMath xmlns:m="http://schemas.openxmlformats.org/officeDocument/2006/math">
                    <m:r>
                      <m:rPr>
                        <m:sty m:val="p"/>
                      </m:rPr>
                      <a:rPr lang="en-US" altLang="zh-CN" b="0" i="0" smtClean="0">
                        <a:latin typeface="Cambria Math" panose="02040503050406030204" pitchFamily="18" charset="0"/>
                      </a:rPr>
                      <m:t>O</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e>
                    </m:d>
                  </m:oMath>
                </a14:m>
                <a:r>
                  <a:rPr lang="zh-CN" altLang="en-US" dirty="0"/>
                  <a:t>或</a:t>
                </a:r>
                <a14:m>
                  <m:oMath xmlns:m="http://schemas.openxmlformats.org/officeDocument/2006/math">
                    <m:r>
                      <m:rPr>
                        <m:sty m:val="p"/>
                      </m:rPr>
                      <a:rPr lang="en-US" altLang="zh-CN">
                        <a:latin typeface="Cambria Math" panose="02040503050406030204" pitchFamily="18" charset="0"/>
                      </a:rPr>
                      <m:t>O</m:t>
                    </m:r>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r>
                              <a:rPr lang="en-US" altLang="zh-CN" i="1">
                                <a:latin typeface="Cambria Math" panose="02040503050406030204" pitchFamily="18" charset="0"/>
                              </a:rPr>
                              <m:t>𝑚</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a:latin typeface="Cambria Math" panose="02040503050406030204" pitchFamily="18" charset="0"/>
                                      </a:rPr>
                                      <m:t>log</m:t>
                                    </m:r>
                                  </m:e>
                                  <m:sup>
                                    <m:r>
                                      <a:rPr lang="en-US" altLang="zh-CN" b="0" i="0" smtClean="0">
                                        <a:latin typeface="Cambria Math" panose="02040503050406030204" pitchFamily="18" charset="0"/>
                                      </a:rPr>
                                      <m:t>2</m:t>
                                    </m:r>
                                  </m:sup>
                                </m:sSup>
                              </m:fName>
                              <m:e>
                                <m:r>
                                  <a:rPr lang="en-US" altLang="zh-CN" i="1">
                                    <a:latin typeface="Cambria Math" panose="02040503050406030204" pitchFamily="18" charset="0"/>
                                  </a:rPr>
                                  <m:t>𝑛</m:t>
                                </m:r>
                              </m:e>
                            </m:func>
                          </m:e>
                        </m:d>
                      </m:e>
                    </m:d>
                  </m:oMath>
                </a14:m>
                <a:r>
                  <a:rPr lang="zh-CN" altLang="en-US" dirty="0"/>
                  <a:t>，看你的实现方式。</a:t>
                </a:r>
              </a:p>
            </p:txBody>
          </p:sp>
        </mc:Choice>
        <mc:Fallback xmlns="">
          <p:sp>
            <p:nvSpPr>
              <p:cNvPr id="3" name="内容占位符 2">
                <a:extLst>
                  <a:ext uri="{FF2B5EF4-FFF2-40B4-BE49-F238E27FC236}">
                    <a16:creationId xmlns:a16="http://schemas.microsoft.com/office/drawing/2014/main" id="{03C3FF3C-50D7-4A64-BC35-E9072340920E}"/>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2093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00A16-FBCD-47D3-8E45-C0A0DFFFC297}"/>
              </a:ext>
            </a:extLst>
          </p:cNvPr>
          <p:cNvSpPr>
            <a:spLocks noGrp="1"/>
          </p:cNvSpPr>
          <p:nvPr>
            <p:ph type="title"/>
          </p:nvPr>
        </p:nvSpPr>
        <p:spPr/>
        <p:txBody>
          <a:bodyPr/>
          <a:lstStyle/>
          <a:p>
            <a:r>
              <a:rPr lang="en-US" altLang="zh-CN" dirty="0"/>
              <a:t>CF1097D Makoto and a Blackboard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AFE0FA-1170-40DE-BCD7-8DD93B4A5FB5}"/>
                  </a:ext>
                </a:extLst>
              </p:cNvPr>
              <p:cNvSpPr>
                <a:spLocks noGrp="1"/>
              </p:cNvSpPr>
              <p:nvPr>
                <p:ph idx="1"/>
              </p:nvPr>
            </p:nvSpPr>
            <p:spPr/>
            <p:txBody>
              <a:bodyPr/>
              <a:lstStyle/>
              <a:p>
                <a:r>
                  <a:rPr lang="zh-CN" altLang="en-US" dirty="0"/>
                  <a:t>初始有一个数字</a:t>
                </a:r>
                <a14:m>
                  <m:oMath xmlns:m="http://schemas.openxmlformats.org/officeDocument/2006/math">
                    <m:r>
                      <a:rPr lang="en-US" altLang="zh-CN" b="0" i="1" smtClean="0">
                        <a:latin typeface="Cambria Math" panose="02040503050406030204" pitchFamily="18" charset="0"/>
                      </a:rPr>
                      <m:t>𝑛</m:t>
                    </m:r>
                  </m:oMath>
                </a14:m>
                <a:r>
                  <a:rPr lang="zh-CN" altLang="en-US" dirty="0"/>
                  <a:t>，你会进行</a:t>
                </a:r>
                <a14:m>
                  <m:oMath xmlns:m="http://schemas.openxmlformats.org/officeDocument/2006/math">
                    <m:r>
                      <a:rPr lang="en-US" altLang="zh-CN" b="0" i="1" smtClean="0">
                        <a:latin typeface="Cambria Math" panose="02040503050406030204" pitchFamily="18" charset="0"/>
                      </a:rPr>
                      <m:t>𝑘</m:t>
                    </m:r>
                  </m:oMath>
                </a14:m>
                <a:r>
                  <a:rPr lang="zh-CN" altLang="en-US" dirty="0"/>
                  <a:t>次操作。每次操作会从当前数的约数中等概率选择一个（包括</a:t>
                </a:r>
                <a:r>
                  <a:rPr lang="en-US" altLang="zh-CN" dirty="0"/>
                  <a:t>1</a:t>
                </a:r>
                <a:r>
                  <a:rPr lang="zh-CN" altLang="en-US" dirty="0"/>
                  <a:t>和它自己），然后将它变成选中的约数。你需要回答，</a:t>
                </a:r>
                <a14:m>
                  <m:oMath xmlns:m="http://schemas.openxmlformats.org/officeDocument/2006/math">
                    <m:r>
                      <a:rPr lang="en-US" altLang="zh-CN" b="0" i="1" smtClean="0">
                        <a:latin typeface="Cambria Math" panose="02040503050406030204" pitchFamily="18" charset="0"/>
                      </a:rPr>
                      <m:t>𝑘</m:t>
                    </m:r>
                  </m:oMath>
                </a14:m>
                <a:r>
                  <a:rPr lang="zh-CN" altLang="en-US" dirty="0"/>
                  <a:t>次操作后，数字的期望是多少。</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4</m:t>
                        </m:r>
                      </m:sup>
                    </m:sSup>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06AFE0FA-1170-40DE-BCD7-8DD93B4A5FB5}"/>
                  </a:ext>
                </a:extLst>
              </p:cNvPr>
              <p:cNvSpPr>
                <a:spLocks noGrp="1" noRot="1" noChangeAspect="1" noMove="1" noResize="1" noEditPoints="1" noAdjustHandles="1" noChangeArrowheads="1" noChangeShapeType="1" noTextEdit="1"/>
              </p:cNvSpPr>
              <p:nvPr>
                <p:ph idx="1"/>
              </p:nvPr>
            </p:nvSpPr>
            <p:spPr>
              <a:blipFill>
                <a:blip r:embed="rId3"/>
                <a:stretch>
                  <a:fillRect l="-1043" t="-238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626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0AC35-BD71-410F-9ADA-4346E39B6929}"/>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9ADAA7-4732-4922-A665-333337F2CB63}"/>
                  </a:ext>
                </a:extLst>
              </p:cNvPr>
              <p:cNvSpPr>
                <a:spLocks noGrp="1"/>
              </p:cNvSpPr>
              <p:nvPr>
                <p:ph idx="1"/>
              </p:nvPr>
            </p:nvSpPr>
            <p:spPr/>
            <p:txBody>
              <a:bodyPr/>
              <a:lstStyle/>
              <a:p>
                <a:r>
                  <a:rPr lang="zh-CN" altLang="en-US" dirty="0"/>
                  <a:t>注意到</a:t>
                </a:r>
                <a14:m>
                  <m:oMath xmlns:m="http://schemas.openxmlformats.org/officeDocument/2006/math">
                    <m:r>
                      <a:rPr lang="en-US" altLang="zh-CN" b="0" i="1" smtClean="0">
                        <a:latin typeface="Cambria Math" panose="02040503050406030204" pitchFamily="18" charset="0"/>
                      </a:rPr>
                      <m:t>𝑛</m:t>
                    </m:r>
                  </m:oMath>
                </a14:m>
                <a:r>
                  <a:rPr lang="zh-CN" altLang="en-US" dirty="0"/>
                  <a:t>的每个因子都是独立的，所以可以单独计算每个质因子的期望，然后将它们乘起来。</a:t>
                </a:r>
                <a:endParaRPr lang="en-US" altLang="zh-CN" dirty="0"/>
              </a:p>
              <a:p>
                <a:r>
                  <a:rPr lang="zh-CN" altLang="en-US" dirty="0"/>
                  <a:t>对于某个</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𝑞</m:t>
                        </m:r>
                      </m:sup>
                    </m:sSup>
                  </m:oMath>
                </a14:m>
                <a:r>
                  <a:rPr lang="zh-CN" altLang="en-US" dirty="0"/>
                  <a:t>，如何计算其</a:t>
                </a:r>
                <a14:m>
                  <m:oMath xmlns:m="http://schemas.openxmlformats.org/officeDocument/2006/math">
                    <m:r>
                      <a:rPr lang="en-US" altLang="zh-CN" b="0" i="1" smtClean="0">
                        <a:latin typeface="Cambria Math" panose="02040503050406030204" pitchFamily="18" charset="0"/>
                      </a:rPr>
                      <m:t>𝑘</m:t>
                    </m:r>
                  </m:oMath>
                </a14:m>
                <a:r>
                  <a:rPr lang="zh-CN" altLang="en-US" dirty="0"/>
                  <a:t>次操作后期望下的值呢？</a:t>
                </a:r>
                <a:endParaRPr lang="en-US" altLang="zh-CN" dirty="0"/>
              </a:p>
              <a:p>
                <a:r>
                  <a:rPr lang="zh-CN" altLang="en-US" dirty="0"/>
                  <a:t>可以计算一个</a:t>
                </a:r>
                <a14:m>
                  <m:oMath xmlns:m="http://schemas.openxmlformats.org/officeDocument/2006/math">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a:t>
                </a:r>
                <a14:m>
                  <m:oMath xmlns:m="http://schemas.openxmlformats.org/officeDocument/2006/math">
                    <m:r>
                      <a:rPr lang="en-US" altLang="zh-CN" b="0" i="1" smtClean="0">
                        <a:latin typeface="Cambria Math" panose="02040503050406030204" pitchFamily="18" charset="0"/>
                      </a:rPr>
                      <m:t>𝑖</m:t>
                    </m:r>
                  </m:oMath>
                </a14:m>
                <a:r>
                  <a:rPr lang="zh-CN" altLang="en-US" dirty="0"/>
                  <a:t>次操作后，结果为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𝑗</m:t>
                        </m:r>
                      </m:sup>
                    </m:sSup>
                  </m:oMath>
                </a14:m>
                <a:r>
                  <a:rPr lang="zh-CN" altLang="en-US" dirty="0"/>
                  <a:t>的概率。这玩意转移很显然。算出这个概率之后，期望也就很好算了。</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19ADAA7-4732-4922-A665-333337F2CB63}"/>
                  </a:ext>
                </a:extLst>
              </p:cNvPr>
              <p:cNvSpPr>
                <a:spLocks noGrp="1" noRot="1" noChangeAspect="1" noMove="1" noResize="1" noEditPoints="1" noAdjustHandles="1" noChangeArrowheads="1" noChangeShapeType="1" noTextEdit="1"/>
              </p:cNvSpPr>
              <p:nvPr>
                <p:ph idx="1"/>
              </p:nvPr>
            </p:nvSpPr>
            <p:spPr>
              <a:blipFill>
                <a:blip r:embed="rId3"/>
                <a:stretch>
                  <a:fillRect l="-1043" t="-238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0696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3AED8-DB40-4A0C-A912-724D9CC8B8AD}"/>
              </a:ext>
            </a:extLst>
          </p:cNvPr>
          <p:cNvSpPr>
            <a:spLocks noGrp="1"/>
          </p:cNvSpPr>
          <p:nvPr>
            <p:ph type="title"/>
          </p:nvPr>
        </p:nvSpPr>
        <p:spPr/>
        <p:txBody>
          <a:bodyPr/>
          <a:lstStyle/>
          <a:p>
            <a:r>
              <a:rPr lang="en-US" altLang="zh-CN" dirty="0"/>
              <a:t>CF1044D Deduction Queries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325273-13FF-4735-948C-F6823434BBA5}"/>
                  </a:ext>
                </a:extLst>
              </p:cNvPr>
              <p:cNvSpPr>
                <a:spLocks noGrp="1"/>
              </p:cNvSpPr>
              <p:nvPr>
                <p:ph idx="1"/>
              </p:nvPr>
            </p:nvSpPr>
            <p:spPr/>
            <p:txBody>
              <a:bodyPr>
                <a:normAutofit/>
              </a:bodyPr>
              <a:lstStyle/>
              <a:p>
                <a:r>
                  <a:rPr lang="zh-CN" altLang="en-US" dirty="0"/>
                  <a:t>有一个长度为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30</m:t>
                        </m:r>
                      </m:sup>
                    </m:sSup>
                  </m:oMath>
                </a14:m>
                <a:r>
                  <a:rPr lang="zh-CN" altLang="en-US" dirty="0"/>
                  <a:t>的数组</a:t>
                </a:r>
                <a14:m>
                  <m:oMath xmlns:m="http://schemas.openxmlformats.org/officeDocument/2006/math">
                    <m:r>
                      <a:rPr lang="en-US" altLang="zh-CN" b="0" i="1" smtClean="0">
                        <a:latin typeface="Cambria Math" panose="02040503050406030204" pitchFamily="18" charset="0"/>
                      </a:rPr>
                      <m:t>𝑎</m:t>
                    </m:r>
                  </m:oMath>
                </a14:m>
                <a:r>
                  <a:rPr lang="zh-CN" altLang="en-US" dirty="0"/>
                  <a:t>，下标从</a:t>
                </a:r>
                <a:r>
                  <a:rPr lang="en-US" altLang="zh-CN" dirty="0"/>
                  <a:t>0</a:t>
                </a:r>
                <a:r>
                  <a:rPr lang="zh-CN" altLang="en-US" dirty="0"/>
                  <a:t>开始。你知道</a:t>
                </a:r>
                <a14:m>
                  <m:oMath xmlns:m="http://schemas.openxmlformats.org/officeDocument/2006/math">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30</m:t>
                        </m:r>
                      </m:sup>
                    </m:sSup>
                  </m:oMath>
                </a14:m>
                <a:r>
                  <a:rPr lang="zh-CN" altLang="en-US" dirty="0"/>
                  <a:t>，但是你并不知道每个数字具体的值。</a:t>
                </a:r>
                <a:endParaRPr lang="en-US" altLang="zh-CN" dirty="0"/>
              </a:p>
              <a:p>
                <a:r>
                  <a:rPr lang="zh-CN" altLang="en-US" dirty="0"/>
                  <a:t>你要支持两种操作（强制在线）：</a:t>
                </a:r>
                <a:endParaRPr lang="en-US" altLang="zh-CN" dirty="0"/>
              </a:p>
              <a:p>
                <a:r>
                  <a:rPr lang="en-US" altLang="zh-CN" dirty="0"/>
                  <a:t>1</a:t>
                </a:r>
                <a:r>
                  <a:rPr lang="zh-CN" altLang="en-US" dirty="0"/>
                  <a:t>：添加一条信息</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a14:m>
                <a:r>
                  <a:rPr lang="zh-CN" altLang="en-US" dirty="0"/>
                  <a:t>，代表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a:t>（</a:t>
                </a:r>
                <a14:m>
                  <m:oMath xmlns:m="http://schemas.openxmlformats.org/officeDocument/2006/math">
                    <m:r>
                      <a:rPr lang="en-US" altLang="zh-CN" b="0" i="1" dirty="0" smtClean="0">
                        <a:latin typeface="Cambria Math" panose="02040503050406030204" pitchFamily="18" charset="0"/>
                      </a:rPr>
                      <m:t>⊕</m:t>
                    </m:r>
                  </m:oMath>
                </a14:m>
                <a:r>
                  <a:rPr lang="zh-CN" altLang="en-US" dirty="0"/>
                  <a:t>代表异或）。如果这条信息与之前添加的信息产生矛盾，那么你需要忽略这条信息。</a:t>
                </a:r>
                <a:endParaRPr lang="en-US" altLang="zh-CN" dirty="0"/>
              </a:p>
              <a:p>
                <a:r>
                  <a:rPr lang="en-US" altLang="zh-CN" dirty="0"/>
                  <a:t>2</a:t>
                </a:r>
                <a:r>
                  <a:rPr lang="zh-CN" altLang="en-US" dirty="0"/>
                  <a:t>：给出一段区间</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zh-CN" altLang="en-US" dirty="0"/>
                  <a:t>，如果通过已知的信息可以计算出这段区间内所有数的异或，就输出这个异或。否则输出</a:t>
                </a:r>
                <a14:m>
                  <m:oMath xmlns:m="http://schemas.openxmlformats.org/officeDocument/2006/math">
                    <m:r>
                      <a:rPr lang="en-US" altLang="zh-CN" b="0" i="1" smtClean="0">
                        <a:latin typeface="Cambria Math" panose="02040503050406030204" pitchFamily="18" charset="0"/>
                      </a:rPr>
                      <m:t>−1</m:t>
                    </m:r>
                  </m:oMath>
                </a14:m>
                <a:r>
                  <a:rPr lang="zh-CN" altLang="en-US" dirty="0"/>
                  <a:t>。</a:t>
                </a:r>
                <a:endParaRPr lang="en-US" altLang="zh-CN" dirty="0"/>
              </a:p>
              <a:p>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46325273-13FF-4735-948C-F6823434BBA5}"/>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637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7AABC-C0B7-4CBB-986F-EDEA6FBA7472}"/>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042D68-B523-46BC-982C-B1406EB7D839}"/>
                  </a:ext>
                </a:extLst>
              </p:cNvPr>
              <p:cNvSpPr>
                <a:spLocks noGrp="1"/>
              </p:cNvSpPr>
              <p:nvPr>
                <p:ph idx="1"/>
              </p:nvPr>
            </p:nvSpPr>
            <p:spPr/>
            <p:txBody>
              <a:bodyPr>
                <a:normAutofit/>
              </a:bodyPr>
              <a:lstStyle/>
              <a:p>
                <a:r>
                  <a:rPr lang="zh-CN" altLang="en-US" dirty="0"/>
                  <a:t>我们记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代表长度为</a:t>
                </a:r>
                <a14:m>
                  <m:oMath xmlns:m="http://schemas.openxmlformats.org/officeDocument/2006/math">
                    <m:r>
                      <a:rPr lang="en-US" altLang="zh-CN" b="0" i="1" smtClean="0">
                        <a:latin typeface="Cambria Math" panose="02040503050406030204" pitchFamily="18" charset="0"/>
                      </a:rPr>
                      <m:t>𝑖</m:t>
                    </m:r>
                  </m:oMath>
                </a14:m>
                <a:r>
                  <a:rPr lang="zh-CN" altLang="en-US" dirty="0"/>
                  <a:t>的前缀的异或和，那么</a:t>
                </a:r>
                <a:r>
                  <a:rPr lang="en-US" altLang="zh-CN" dirty="0"/>
                  <a:t>1</a:t>
                </a:r>
                <a:r>
                  <a:rPr lang="zh-CN" altLang="en-US" dirty="0"/>
                  <a:t>操作相当于给出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a:t>，</a:t>
                </a:r>
                <a:r>
                  <a:rPr lang="en-US" altLang="zh-CN" dirty="0"/>
                  <a:t>2</a:t>
                </a:r>
                <a:r>
                  <a:rPr lang="zh-CN" altLang="en-US" dirty="0"/>
                  <a:t>操作相当于询问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𝑟</m:t>
                        </m:r>
                      </m:sub>
                    </m:sSub>
                  </m:oMath>
                </a14:m>
                <a:r>
                  <a:rPr lang="zh-CN" altLang="en-US" dirty="0"/>
                  <a:t>。</a:t>
                </a:r>
                <a:endParaRPr lang="en-US" altLang="zh-CN" dirty="0"/>
              </a:p>
              <a:p>
                <a:r>
                  <a:rPr lang="zh-CN" altLang="en-US" dirty="0"/>
                  <a:t>我们将</a:t>
                </a:r>
                <a:r>
                  <a:rPr lang="en-US" altLang="zh-CN" dirty="0"/>
                  <a:t>1</a:t>
                </a:r>
                <a:r>
                  <a:rPr lang="zh-CN" altLang="en-US" dirty="0"/>
                  <a:t>操作看成是连边（如果出现环就删掉，相当于去除可能矛盾的情况），那么</a:t>
                </a:r>
                <a:r>
                  <a:rPr lang="en-US" altLang="zh-CN" dirty="0"/>
                  <a:t>2</a:t>
                </a:r>
                <a:r>
                  <a:rPr lang="zh-CN" altLang="en-US" dirty="0"/>
                  <a:t>操作中答案不是</a:t>
                </a:r>
                <a:r>
                  <a:rPr lang="en-US" altLang="zh-CN" dirty="0"/>
                  <a:t>-1</a:t>
                </a:r>
                <a:r>
                  <a:rPr lang="zh-CN" altLang="en-US" dirty="0"/>
                  <a:t>当且仅当</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−1</m:t>
                    </m:r>
                  </m:oMath>
                </a14:m>
                <a:r>
                  <a:rPr lang="zh-CN" altLang="en-US" dirty="0"/>
                  <a:t>和</a:t>
                </a:r>
                <a14:m>
                  <m:oMath xmlns:m="http://schemas.openxmlformats.org/officeDocument/2006/math">
                    <m:r>
                      <a:rPr lang="en-US" altLang="zh-CN" b="0" i="1" dirty="0" smtClean="0">
                        <a:latin typeface="Cambria Math" panose="02040503050406030204" pitchFamily="18" charset="0"/>
                      </a:rPr>
                      <m:t>𝑟</m:t>
                    </m:r>
                  </m:oMath>
                </a14:m>
                <a:r>
                  <a:rPr lang="zh-CN" altLang="en-US" dirty="0"/>
                  <a:t>在图中连通。并且，如果连通，那么答案就是</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−1</m:t>
                    </m:r>
                  </m:oMath>
                </a14:m>
                <a:r>
                  <a:rPr lang="zh-CN" altLang="en-US" dirty="0"/>
                  <a:t>与</a:t>
                </a:r>
                <a14:m>
                  <m:oMath xmlns:m="http://schemas.openxmlformats.org/officeDocument/2006/math">
                    <m:r>
                      <a:rPr lang="en-US" altLang="zh-CN" b="0" i="1" dirty="0" smtClean="0">
                        <a:latin typeface="Cambria Math" panose="02040503050406030204" pitchFamily="18" charset="0"/>
                      </a:rPr>
                      <m:t>𝑟</m:t>
                    </m:r>
                  </m:oMath>
                </a14:m>
                <a:r>
                  <a:rPr lang="zh-CN" altLang="en-US" dirty="0"/>
                  <a:t>之间的路径上边权的异或。</a:t>
                </a:r>
              </a:p>
            </p:txBody>
          </p:sp>
        </mc:Choice>
        <mc:Fallback xmlns="">
          <p:sp>
            <p:nvSpPr>
              <p:cNvPr id="3" name="内容占位符 2">
                <a:extLst>
                  <a:ext uri="{FF2B5EF4-FFF2-40B4-BE49-F238E27FC236}">
                    <a16:creationId xmlns:a16="http://schemas.microsoft.com/office/drawing/2014/main" id="{A1042D68-B523-46BC-982C-B1406EB7D83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4888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B6BC1-90F3-458B-AF93-5CC63E5DFEDD}"/>
              </a:ext>
            </a:extLst>
          </p:cNvPr>
          <p:cNvSpPr>
            <a:spLocks noGrp="1"/>
          </p:cNvSpPr>
          <p:nvPr>
            <p:ph type="title"/>
          </p:nvPr>
        </p:nvSpPr>
        <p:spPr/>
        <p:txBody>
          <a:bodyPr/>
          <a:lstStyle/>
          <a:p>
            <a:r>
              <a:rPr lang="en-US" altLang="zh-CN" dirty="0"/>
              <a:t>Luogu1772 </a:t>
            </a:r>
            <a:r>
              <a:rPr lang="zh-CN" altLang="en-US" dirty="0"/>
              <a:t>物流运输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AD930B-A855-4A46-9E9A-4B358474EB67}"/>
                  </a:ext>
                </a:extLst>
              </p:cNvPr>
              <p:cNvSpPr>
                <a:spLocks noGrp="1"/>
              </p:cNvSpPr>
              <p:nvPr>
                <p:ph idx="1"/>
              </p:nvPr>
            </p:nvSpPr>
            <p:spPr/>
            <p:txBody>
              <a:bodyPr/>
              <a:lstStyle/>
              <a:p>
                <a:r>
                  <a:rPr lang="zh-CN" altLang="en-US" dirty="0"/>
                  <a:t>你需要将一批货物从</a:t>
                </a:r>
                <a:r>
                  <a:rPr lang="en-US" altLang="zh-CN" dirty="0"/>
                  <a:t>1</a:t>
                </a:r>
                <a:r>
                  <a:rPr lang="zh-CN" altLang="en-US" dirty="0"/>
                  <a:t>运到</a:t>
                </a:r>
                <a14:m>
                  <m:oMath xmlns:m="http://schemas.openxmlformats.org/officeDocument/2006/math">
                    <m:r>
                      <a:rPr lang="en-US" altLang="zh-CN" b="0" i="1" smtClean="0">
                        <a:latin typeface="Cambria Math" panose="02040503050406030204" pitchFamily="18" charset="0"/>
                      </a:rPr>
                      <m:t>𝑚</m:t>
                    </m:r>
                  </m:oMath>
                </a14:m>
                <a:r>
                  <a:rPr lang="zh-CN" altLang="en-US" dirty="0"/>
                  <a:t>，有</a:t>
                </a:r>
                <a14:m>
                  <m:oMath xmlns:m="http://schemas.openxmlformats.org/officeDocument/2006/math">
                    <m:r>
                      <a:rPr lang="en-US" altLang="zh-CN" b="0" i="1" smtClean="0">
                        <a:latin typeface="Cambria Math" panose="02040503050406030204" pitchFamily="18" charset="0"/>
                      </a:rPr>
                      <m:t>𝑒</m:t>
                    </m:r>
                  </m:oMath>
                </a14:m>
                <a:r>
                  <a:rPr lang="zh-CN" altLang="en-US" dirty="0"/>
                  <a:t>条双向道路，道路有长度。</a:t>
                </a:r>
                <a:endParaRPr lang="en-US" altLang="zh-CN" dirty="0"/>
              </a:p>
              <a:p>
                <a:r>
                  <a:rPr lang="zh-CN" altLang="en-US" dirty="0"/>
                  <a:t>运输需要</a:t>
                </a:r>
                <a14:m>
                  <m:oMath xmlns:m="http://schemas.openxmlformats.org/officeDocument/2006/math">
                    <m:r>
                      <a:rPr lang="en-US" altLang="zh-CN" b="0" i="1" smtClean="0">
                        <a:latin typeface="Cambria Math" panose="02040503050406030204" pitchFamily="18" charset="0"/>
                      </a:rPr>
                      <m:t>𝑛</m:t>
                    </m:r>
                  </m:oMath>
                </a14:m>
                <a:r>
                  <a:rPr lang="zh-CN" altLang="en-US" dirty="0"/>
                  <a:t>天，你需要设计一个运输路线来运输货物。但是在</a:t>
                </a:r>
                <a14:m>
                  <m:oMath xmlns:m="http://schemas.openxmlformats.org/officeDocument/2006/math">
                    <m:r>
                      <a:rPr lang="en-US" altLang="zh-CN" b="0" i="1" smtClean="0">
                        <a:latin typeface="Cambria Math" panose="02040503050406030204" pitchFamily="18" charset="0"/>
                      </a:rPr>
                      <m:t>𝑛</m:t>
                    </m:r>
                  </m:oMath>
                </a14:m>
                <a:r>
                  <a:rPr lang="zh-CN" altLang="en-US" dirty="0"/>
                  <a:t>天内会有</a:t>
                </a:r>
                <a14:m>
                  <m:oMath xmlns:m="http://schemas.openxmlformats.org/officeDocument/2006/math">
                    <m:r>
                      <a:rPr lang="en-US" altLang="zh-CN" b="0" i="1" smtClean="0">
                        <a:latin typeface="Cambria Math" panose="02040503050406030204" pitchFamily="18" charset="0"/>
                      </a:rPr>
                      <m:t>𝑑</m:t>
                    </m:r>
                  </m:oMath>
                </a14:m>
                <a:r>
                  <a:rPr lang="zh-CN" altLang="en-US" dirty="0"/>
                  <a:t>个事件：事件用三个数字</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dirty="0"/>
                  <a:t>描述，代表编号为</a:t>
                </a:r>
                <a14:m>
                  <m:oMath xmlns:m="http://schemas.openxmlformats.org/officeDocument/2006/math">
                    <m:r>
                      <a:rPr lang="en-US" altLang="zh-CN" b="0" i="1" smtClean="0">
                        <a:latin typeface="Cambria Math" panose="02040503050406030204" pitchFamily="18" charset="0"/>
                      </a:rPr>
                      <m:t>𝑝</m:t>
                    </m:r>
                  </m:oMath>
                </a14:m>
                <a:r>
                  <a:rPr lang="zh-CN" altLang="en-US" dirty="0"/>
                  <a:t>的点在第</a:t>
                </a:r>
                <a14:m>
                  <m:oMath xmlns:m="http://schemas.openxmlformats.org/officeDocument/2006/math">
                    <m:r>
                      <a:rPr lang="en-US" altLang="zh-CN" b="0" i="1" smtClean="0">
                        <a:latin typeface="Cambria Math" panose="02040503050406030204" pitchFamily="18" charset="0"/>
                      </a:rPr>
                      <m:t>𝑎</m:t>
                    </m:r>
                  </m:oMath>
                </a14:m>
                <a:r>
                  <a:rPr lang="zh-CN" altLang="en-US" dirty="0"/>
                  <a:t>天到第</a:t>
                </a:r>
                <a14:m>
                  <m:oMath xmlns:m="http://schemas.openxmlformats.org/officeDocument/2006/math">
                    <m:r>
                      <a:rPr lang="en-US" altLang="zh-CN" b="0" i="1" smtClean="0">
                        <a:latin typeface="Cambria Math" panose="02040503050406030204" pitchFamily="18" charset="0"/>
                      </a:rPr>
                      <m:t>𝑏</m:t>
                    </m:r>
                  </m:oMath>
                </a14:m>
                <a:r>
                  <a:rPr lang="zh-CN" altLang="en-US" dirty="0"/>
                  <a:t>天内无法通过。由于这些事件，你可能需要中途修改运输路线。</a:t>
                </a:r>
                <a:endParaRPr lang="en-US" altLang="zh-CN" dirty="0"/>
              </a:p>
              <a:p>
                <a14:m>
                  <m:oMath xmlns:m="http://schemas.openxmlformats.org/officeDocument/2006/math">
                    <m:r>
                      <a:rPr lang="en-US" altLang="zh-CN" b="0" i="1" smtClean="0">
                        <a:latin typeface="Cambria Math" panose="02040503050406030204" pitchFamily="18" charset="0"/>
                      </a:rPr>
                      <m:t>𝑛</m:t>
                    </m:r>
                  </m:oMath>
                </a14:m>
                <a:r>
                  <a:rPr lang="zh-CN" altLang="en-US" dirty="0"/>
                  <a:t>天之后，整个运输过程产生的总代价为每天运输路线的长度之和</a:t>
                </a:r>
                <a:r>
                  <a:rPr lang="en-US" altLang="zh-CN" dirty="0"/>
                  <a:t>+</a:t>
                </a:r>
                <a:r>
                  <a:rPr lang="zh-CN" altLang="en-US" dirty="0"/>
                  <a:t>修改运输路线的次数</a:t>
                </a:r>
                <a14:m>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≤100,</m:t>
                    </m:r>
                    <m:r>
                      <a:rPr lang="en-US" altLang="zh-CN" b="0" i="1" smtClean="0">
                        <a:latin typeface="Cambria Math" panose="02040503050406030204" pitchFamily="18" charset="0"/>
                      </a:rPr>
                      <m:t>𝑚</m:t>
                    </m:r>
                    <m:r>
                      <a:rPr lang="en-US" altLang="zh-CN" b="0" i="1" smtClean="0">
                        <a:latin typeface="Cambria Math" panose="02040503050406030204" pitchFamily="18" charset="0"/>
                      </a:rPr>
                      <m:t>≤20</m:t>
                    </m:r>
                  </m:oMath>
                </a14:m>
                <a:endParaRPr lang="zh-CN" altLang="en-US" dirty="0"/>
              </a:p>
            </p:txBody>
          </p:sp>
        </mc:Choice>
        <mc:Fallback xmlns="">
          <p:sp>
            <p:nvSpPr>
              <p:cNvPr id="3" name="内容占位符 2">
                <a:extLst>
                  <a:ext uri="{FF2B5EF4-FFF2-40B4-BE49-F238E27FC236}">
                    <a16:creationId xmlns:a16="http://schemas.microsoft.com/office/drawing/2014/main" id="{DCAD930B-A855-4A46-9E9A-4B358474EB67}"/>
                  </a:ext>
                </a:extLst>
              </p:cNvPr>
              <p:cNvSpPr>
                <a:spLocks noGrp="1" noRot="1" noChangeAspect="1" noMove="1" noResize="1" noEditPoints="1" noAdjustHandles="1" noChangeArrowheads="1" noChangeShapeType="1" noTextEdit="1"/>
              </p:cNvSpPr>
              <p:nvPr>
                <p:ph idx="1"/>
              </p:nvPr>
            </p:nvSpPr>
            <p:spPr>
              <a:blipFill>
                <a:blip r:embed="rId2"/>
                <a:stretch>
                  <a:fillRect l="-1043" t="-238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835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D60C2-DA70-424D-B87A-11525418A4B0}"/>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3570A8-1E1C-4613-9E04-E16381878449}"/>
                  </a:ext>
                </a:extLst>
              </p:cNvPr>
              <p:cNvSpPr>
                <a:spLocks noGrp="1"/>
              </p:cNvSpPr>
              <p:nvPr>
                <p:ph idx="1"/>
              </p:nvPr>
            </p:nvSpPr>
            <p:spPr/>
            <p:txBody>
              <a:bodyPr/>
              <a:lstStyle/>
              <a:p>
                <a:r>
                  <a:rPr lang="zh-CN" altLang="en-US" dirty="0"/>
                  <a:t>可以用并查集实现这两个操作：</a:t>
                </a:r>
                <a:endParaRPr lang="en-US" altLang="zh-CN" dirty="0"/>
              </a:p>
              <a:p>
                <a:r>
                  <a:rPr lang="zh-CN" altLang="en-US" dirty="0"/>
                  <a:t>每个点</a:t>
                </a:r>
                <a14:m>
                  <m:oMath xmlns:m="http://schemas.openxmlformats.org/officeDocument/2006/math">
                    <m:r>
                      <a:rPr lang="en-US" altLang="zh-CN" b="0" i="1" smtClean="0">
                        <a:latin typeface="Cambria Math" panose="02040503050406030204" pitchFamily="18" charset="0"/>
                      </a:rPr>
                      <m:t>𝑢</m:t>
                    </m:r>
                  </m:oMath>
                </a14:m>
                <a:r>
                  <a:rPr lang="zh-CN" altLang="en-US" dirty="0"/>
                  <a:t>记录一个</a:t>
                </a:r>
                <a14:m>
                  <m:oMath xmlns:m="http://schemas.openxmlformats.org/officeDocument/2006/math">
                    <m:r>
                      <a:rPr lang="en-US" altLang="zh-CN" b="0" i="1" smtClean="0">
                        <a:latin typeface="Cambria Math" panose="02040503050406030204" pitchFamily="18" charset="0"/>
                      </a:rPr>
                      <m:t>𝑓</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𝑢</m:t>
                        </m:r>
                      </m:sub>
                    </m:sSub>
                  </m:oMath>
                </a14:m>
                <a:r>
                  <a:rPr lang="zh-CN" altLang="en-US" dirty="0"/>
                  <a:t>，同时记录一个</a:t>
                </a:r>
                <a14:m>
                  <m:oMath xmlns:m="http://schemas.openxmlformats.org/officeDocument/2006/math">
                    <m:r>
                      <a:rPr lang="en-US" altLang="zh-CN" b="0" i="1" smtClean="0">
                        <a:latin typeface="Cambria Math" panose="02040503050406030204" pitchFamily="18" charset="0"/>
                      </a:rPr>
                      <m:t>𝑣𝑎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𝑢</m:t>
                        </m:r>
                      </m:sub>
                    </m:sSub>
                  </m:oMath>
                </a14:m>
                <a:r>
                  <a:rPr lang="zh-CN" altLang="en-US" dirty="0"/>
                  <a:t>，代表</a:t>
                </a:r>
                <a14:m>
                  <m:oMath xmlns:m="http://schemas.openxmlformats.org/officeDocument/2006/math">
                    <m:r>
                      <a:rPr lang="en-US" altLang="zh-CN" b="0" i="1" smtClean="0">
                        <a:latin typeface="Cambria Math" panose="02040503050406030204" pitchFamily="18" charset="0"/>
                      </a:rPr>
                      <m:t>𝑢</m:t>
                    </m:r>
                  </m:oMath>
                </a14:m>
                <a:r>
                  <a:rPr lang="zh-CN" altLang="en-US" dirty="0"/>
                  <a:t>与</a:t>
                </a:r>
                <a14:m>
                  <m:oMath xmlns:m="http://schemas.openxmlformats.org/officeDocument/2006/math">
                    <m:r>
                      <a:rPr lang="en-US" altLang="zh-CN" b="0" i="1" dirty="0" smtClean="0">
                        <a:latin typeface="Cambria Math" panose="02040503050406030204" pitchFamily="18" charset="0"/>
                      </a:rPr>
                      <m:t>𝑓</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𝑢</m:t>
                        </m:r>
                      </m:sub>
                    </m:sSub>
                  </m:oMath>
                </a14:m>
                <a:r>
                  <a:rPr lang="zh-CN" altLang="en-US" dirty="0"/>
                  <a:t>之间的路径上边权的异或。</a:t>
                </a:r>
                <a:endParaRPr lang="en-US" altLang="zh-CN" dirty="0"/>
              </a:p>
              <a:p>
                <a:r>
                  <a:rPr lang="zh-CN" altLang="en-US" dirty="0"/>
                  <a:t>并查集路径压缩时需要同时修改</a:t>
                </a:r>
                <a14:m>
                  <m:oMath xmlns:m="http://schemas.openxmlformats.org/officeDocument/2006/math">
                    <m:r>
                      <a:rPr lang="en-US" altLang="zh-CN" b="0" i="1" smtClean="0">
                        <a:latin typeface="Cambria Math" panose="02040503050406030204" pitchFamily="18" charset="0"/>
                      </a:rPr>
                      <m:t>𝑣𝑎𝑙</m:t>
                    </m:r>
                  </m:oMath>
                </a14:m>
                <a:r>
                  <a:rPr lang="zh-CN" altLang="en-US" dirty="0"/>
                  <a:t>的值。</a:t>
                </a:r>
                <a:endParaRPr lang="en-US" altLang="zh-CN" dirty="0"/>
              </a:p>
              <a:p>
                <a:r>
                  <a:rPr lang="zh-CN" altLang="en-US" dirty="0"/>
                  <a:t>这样，对于两个点</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−1</m:t>
                    </m:r>
                  </m:oMath>
                </a14:m>
                <a:r>
                  <a:rPr lang="zh-CN" altLang="en-US" dirty="0"/>
                  <a:t>和</a:t>
                </a:r>
                <a14:m>
                  <m:oMath xmlns:m="http://schemas.openxmlformats.org/officeDocument/2006/math">
                    <m:r>
                      <a:rPr lang="en-US" altLang="zh-CN" b="0" i="1" dirty="0" smtClean="0">
                        <a:latin typeface="Cambria Math" panose="02040503050406030204" pitchFamily="18" charset="0"/>
                      </a:rPr>
                      <m:t>𝑟</m:t>
                    </m:r>
                  </m:oMath>
                </a14:m>
                <a:r>
                  <a:rPr lang="zh-CN" altLang="en-US" dirty="0"/>
                  <a:t>，我们只需要分别计算它们两个与根节点之间路径上边权的异或，然后将这两个值异或起来即可。</a:t>
                </a:r>
                <a:endParaRPr lang="en-US" altLang="zh-CN" dirty="0"/>
              </a:p>
              <a:p>
                <a:r>
                  <a:rPr lang="zh-CN" altLang="en-US" dirty="0"/>
                  <a:t>数组开不下？用</a:t>
                </a:r>
                <a:r>
                  <a:rPr lang="en-US" altLang="zh-CN" dirty="0"/>
                  <a:t>map</a:t>
                </a:r>
                <a:r>
                  <a:rPr lang="zh-CN" altLang="en-US" dirty="0"/>
                  <a:t>维护即可。</a:t>
                </a:r>
              </a:p>
            </p:txBody>
          </p:sp>
        </mc:Choice>
        <mc:Fallback xmlns="">
          <p:sp>
            <p:nvSpPr>
              <p:cNvPr id="3" name="内容占位符 2">
                <a:extLst>
                  <a:ext uri="{FF2B5EF4-FFF2-40B4-BE49-F238E27FC236}">
                    <a16:creationId xmlns:a16="http://schemas.microsoft.com/office/drawing/2014/main" id="{F23570A8-1E1C-4613-9E04-E16381878449}"/>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4976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6671F-DE5A-493E-A8A3-95A8C378A455}"/>
              </a:ext>
            </a:extLst>
          </p:cNvPr>
          <p:cNvSpPr>
            <a:spLocks noGrp="1"/>
          </p:cNvSpPr>
          <p:nvPr>
            <p:ph type="title"/>
          </p:nvPr>
        </p:nvSpPr>
        <p:spPr/>
        <p:txBody>
          <a:bodyPr/>
          <a:lstStyle/>
          <a:p>
            <a:r>
              <a:rPr lang="en-US" altLang="zh-CN" dirty="0"/>
              <a:t>CF1043F Make It One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360C2C-931D-4345-84F0-5A0658A27733}"/>
                  </a:ext>
                </a:extLst>
              </p:cNvPr>
              <p:cNvSpPr>
                <a:spLocks noGrp="1"/>
              </p:cNvSpPr>
              <p:nvPr>
                <p:ph idx="1"/>
              </p:nvPr>
            </p:nvSpPr>
            <p:spPr/>
            <p:txBody>
              <a:bodyPr/>
              <a:lstStyle/>
              <a:p>
                <a:r>
                  <a:rPr lang="zh-CN" altLang="en-US" dirty="0"/>
                  <a:t>给你</a:t>
                </a:r>
                <a14:m>
                  <m:oMath xmlns:m="http://schemas.openxmlformats.org/officeDocument/2006/math">
                    <m:r>
                      <a:rPr lang="en-US" altLang="zh-CN" b="0" i="1" smtClean="0">
                        <a:latin typeface="Cambria Math" panose="02040503050406030204" pitchFamily="18" charset="0"/>
                      </a:rPr>
                      <m:t>𝑛</m:t>
                    </m:r>
                  </m:oMath>
                </a14:m>
                <a:r>
                  <a:rPr lang="zh-CN" altLang="en-US" dirty="0"/>
                  <a:t>个正整数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，你需要选出尽可能少的数，使得这些数的</a:t>
                </a:r>
                <a:r>
                  <a:rPr lang="en-US" altLang="zh-CN" dirty="0" err="1"/>
                  <a:t>gcd</a:t>
                </a:r>
                <a:r>
                  <a:rPr lang="zh-CN" altLang="en-US" dirty="0"/>
                  <a:t>是</a:t>
                </a:r>
                <a:r>
                  <a:rPr lang="en-US" altLang="zh-CN" dirty="0"/>
                  <a:t>1</a:t>
                </a:r>
                <a:r>
                  <a:rPr lang="zh-CN" altLang="en-US" dirty="0"/>
                  <a:t>。</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≤300000</m:t>
                    </m:r>
                  </m:oMath>
                </a14:m>
                <a:endParaRPr lang="zh-CN" altLang="en-US" dirty="0"/>
              </a:p>
            </p:txBody>
          </p:sp>
        </mc:Choice>
        <mc:Fallback xmlns="">
          <p:sp>
            <p:nvSpPr>
              <p:cNvPr id="3" name="内容占位符 2">
                <a:extLst>
                  <a:ext uri="{FF2B5EF4-FFF2-40B4-BE49-F238E27FC236}">
                    <a16:creationId xmlns:a16="http://schemas.microsoft.com/office/drawing/2014/main" id="{CB360C2C-931D-4345-84F0-5A0658A27733}"/>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4217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97C0B-EBD0-4895-B8FD-8992CBC5E133}"/>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9FB524-7ED4-4CFC-AB92-202A909E72E1}"/>
                  </a:ext>
                </a:extLst>
              </p:cNvPr>
              <p:cNvSpPr>
                <a:spLocks noGrp="1"/>
              </p:cNvSpPr>
              <p:nvPr>
                <p:ph idx="1"/>
              </p:nvPr>
            </p:nvSpPr>
            <p:spPr/>
            <p:txBody>
              <a:bodyPr/>
              <a:lstStyle/>
              <a:p>
                <a:r>
                  <a:rPr lang="zh-CN" altLang="en-US" dirty="0"/>
                  <a:t>首先，在这个数据范围下，每个数最多只有</a:t>
                </a:r>
                <a:r>
                  <a:rPr lang="en-US" altLang="zh-CN" dirty="0"/>
                  <a:t>6</a:t>
                </a:r>
                <a:r>
                  <a:rPr lang="zh-CN" altLang="en-US" dirty="0"/>
                  <a:t>个质因子：</a:t>
                </a:r>
                <a14:m>
                  <m:oMath xmlns:m="http://schemas.openxmlformats.org/officeDocument/2006/math">
                    <m:r>
                      <a:rPr lang="en-US" altLang="zh-CN" b="0" i="1" smtClean="0">
                        <a:latin typeface="Cambria Math" panose="02040503050406030204" pitchFamily="18" charset="0"/>
                      </a:rPr>
                      <m:t>2×3×5×7×11×13×17=510510&gt;300000</m:t>
                    </m:r>
                  </m:oMath>
                </a14:m>
                <a:endParaRPr lang="en-US" altLang="zh-CN" dirty="0"/>
              </a:p>
              <a:p>
                <a:r>
                  <a:rPr lang="zh-CN" altLang="en-US" dirty="0"/>
                  <a:t>所以答案不会超过</a:t>
                </a:r>
                <a:r>
                  <a:rPr lang="en-US" altLang="zh-CN" dirty="0"/>
                  <a:t>7</a:t>
                </a:r>
                <a:r>
                  <a:rPr lang="zh-CN" altLang="en-US" dirty="0"/>
                  <a:t>：我们从第二个数开始，每多选一个数，</a:t>
                </a:r>
                <a:r>
                  <a:rPr lang="en-US" altLang="zh-CN" dirty="0" err="1"/>
                  <a:t>gcd</a:t>
                </a:r>
                <a:r>
                  <a:rPr lang="zh-CN" altLang="en-US" dirty="0"/>
                  <a:t>里面的因子都至少减少</a:t>
                </a:r>
                <a:r>
                  <a:rPr lang="en-US" altLang="zh-CN" dirty="0"/>
                  <a:t>1</a:t>
                </a:r>
                <a:r>
                  <a:rPr lang="zh-CN" altLang="en-US" dirty="0"/>
                  <a:t>个，否则这个数就没有任何用处。</a:t>
                </a:r>
                <a:endParaRPr lang="en-US" altLang="zh-CN" dirty="0"/>
              </a:p>
              <a:p>
                <a:r>
                  <a:rPr lang="zh-CN" altLang="en-US" dirty="0"/>
                  <a:t>于是我们可以枚举选的数字个数</a:t>
                </a:r>
                <a14:m>
                  <m:oMath xmlns:m="http://schemas.openxmlformats.org/officeDocument/2006/math">
                    <m:r>
                      <a:rPr lang="en-US" altLang="zh-CN" b="0" i="1" smtClean="0">
                        <a:latin typeface="Cambria Math" panose="02040503050406030204" pitchFamily="18" charset="0"/>
                      </a:rPr>
                      <m:t>𝑘</m:t>
                    </m:r>
                  </m:oMath>
                </a14:m>
                <a:r>
                  <a:rPr lang="zh-CN" altLang="en-US" dirty="0"/>
                  <a:t>，然后计算是否能够使得</a:t>
                </a:r>
                <a:r>
                  <a:rPr lang="en-US" altLang="zh-CN" dirty="0" err="1"/>
                  <a:t>gcd</a:t>
                </a:r>
                <a:r>
                  <a:rPr lang="zh-CN" altLang="en-US" dirty="0"/>
                  <a:t>为</a:t>
                </a:r>
                <a:r>
                  <a:rPr lang="en-US" altLang="zh-CN" dirty="0"/>
                  <a:t>1</a:t>
                </a:r>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49FB524-7ED4-4CFC-AB92-202A909E72E1}"/>
                  </a:ext>
                </a:extLst>
              </p:cNvPr>
              <p:cNvSpPr>
                <a:spLocks noGrp="1" noRot="1" noChangeAspect="1" noMove="1" noResize="1" noEditPoints="1" noAdjustHandles="1" noChangeArrowheads="1" noChangeShapeType="1" noTextEdit="1"/>
              </p:cNvSpPr>
              <p:nvPr>
                <p:ph idx="1"/>
              </p:nvPr>
            </p:nvSpPr>
            <p:spPr>
              <a:blipFill>
                <a:blip r:embed="rId3"/>
                <a:stretch>
                  <a:fillRect l="-1043" t="-238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3029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964FA-C23E-4521-A4BF-9CE9C43D8AB2}"/>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25504E-8537-4FA3-9DF0-F8A85E4A60CF}"/>
                  </a:ext>
                </a:extLst>
              </p:cNvPr>
              <p:cNvSpPr>
                <a:spLocks noGrp="1"/>
              </p:cNvSpPr>
              <p:nvPr>
                <p:ph idx="1"/>
              </p:nvPr>
            </p:nvSpPr>
            <p:spPr>
              <a:xfrm>
                <a:off x="838200" y="1843380"/>
                <a:ext cx="10515600" cy="4351338"/>
              </a:xfrm>
            </p:spPr>
            <p:txBody>
              <a:bodyPr/>
              <a:lstStyle/>
              <a:p>
                <a:r>
                  <a:rPr lang="zh-CN" altLang="en-US" dirty="0"/>
                  <a:t>但是直接判断不好判断。怎么办呢？</a:t>
                </a:r>
                <a:endParaRPr lang="en-US" altLang="zh-CN" dirty="0"/>
              </a:p>
              <a:p>
                <a:r>
                  <a:rPr lang="zh-CN" altLang="en-US" dirty="0"/>
                  <a:t>我们换个问题：给定</a:t>
                </a:r>
                <a14:m>
                  <m:oMath xmlns:m="http://schemas.openxmlformats.org/officeDocument/2006/math">
                    <m:r>
                      <a:rPr lang="en-US" altLang="zh-CN" b="0" i="1" smtClean="0">
                        <a:latin typeface="Cambria Math" panose="02040503050406030204" pitchFamily="18" charset="0"/>
                      </a:rPr>
                      <m:t>𝑘</m:t>
                    </m:r>
                  </m:oMath>
                </a14:m>
                <a:r>
                  <a:rPr lang="zh-CN" altLang="en-US" dirty="0"/>
                  <a:t>，计算有多少种选的方案，使得</a:t>
                </a:r>
                <a:r>
                  <a:rPr lang="en-US" altLang="zh-CN" dirty="0" err="1"/>
                  <a:t>gcd</a:t>
                </a:r>
                <a:r>
                  <a:rPr lang="zh-CN" altLang="en-US" dirty="0"/>
                  <a:t>为</a:t>
                </a:r>
                <a:r>
                  <a:rPr lang="en-US" altLang="zh-CN" dirty="0"/>
                  <a:t>1</a:t>
                </a:r>
                <a:r>
                  <a:rPr lang="zh-CN" altLang="en-US" dirty="0"/>
                  <a:t>。</a:t>
                </a:r>
                <a:endParaRPr lang="en-US" altLang="zh-CN" dirty="0"/>
              </a:p>
              <a:p>
                <a:endParaRPr lang="en-US" altLang="zh-CN" dirty="0"/>
              </a:p>
              <a:p>
                <a:r>
                  <a:rPr lang="zh-CN" altLang="en-US" dirty="0"/>
                  <a:t>这时我们会发现：这个问题</a:t>
                </a:r>
                <a:r>
                  <a:rPr lang="en-US" altLang="zh-CN" dirty="0"/>
                  <a:t>……</a:t>
                </a:r>
                <a:r>
                  <a:rPr lang="zh-CN" altLang="en-US" dirty="0"/>
                  <a:t>似乎能做！</a:t>
                </a:r>
              </a:p>
            </p:txBody>
          </p:sp>
        </mc:Choice>
        <mc:Fallback xmlns="">
          <p:sp>
            <p:nvSpPr>
              <p:cNvPr id="3" name="内容占位符 2">
                <a:extLst>
                  <a:ext uri="{FF2B5EF4-FFF2-40B4-BE49-F238E27FC236}">
                    <a16:creationId xmlns:a16="http://schemas.microsoft.com/office/drawing/2014/main" id="{2A25504E-8537-4FA3-9DF0-F8A85E4A60CF}"/>
                  </a:ext>
                </a:extLst>
              </p:cNvPr>
              <p:cNvSpPr>
                <a:spLocks noGrp="1" noRot="1" noChangeAspect="1" noMove="1" noResize="1" noEditPoints="1" noAdjustHandles="1" noChangeArrowheads="1" noChangeShapeType="1" noTextEdit="1"/>
              </p:cNvSpPr>
              <p:nvPr>
                <p:ph idx="1"/>
              </p:nvPr>
            </p:nvSpPr>
            <p:spPr>
              <a:xfrm>
                <a:off x="838200" y="1843380"/>
                <a:ext cx="10515600" cy="4351338"/>
              </a:xfrm>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5216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DB3E3-4237-4233-87D1-B6879D4A25F8}"/>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E5831E-9C28-4F55-AEEF-36CCFC840226}"/>
                  </a:ext>
                </a:extLst>
              </p:cNvPr>
              <p:cNvSpPr>
                <a:spLocks noGrp="1"/>
              </p:cNvSpPr>
              <p:nvPr>
                <p:ph idx="1"/>
              </p:nvPr>
            </p:nvSpPr>
            <p:spPr/>
            <p:txBody>
              <a:bodyPr/>
              <a:lstStyle/>
              <a:p>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代表选出</a:t>
                </a:r>
                <a14:m>
                  <m:oMath xmlns:m="http://schemas.openxmlformats.org/officeDocument/2006/math">
                    <m:r>
                      <a:rPr lang="en-US" altLang="zh-CN" b="0" i="1" smtClean="0">
                        <a:latin typeface="Cambria Math" panose="02040503050406030204" pitchFamily="18" charset="0"/>
                      </a:rPr>
                      <m:t>𝑘</m:t>
                    </m:r>
                  </m:oMath>
                </a14:m>
                <a:r>
                  <a:rPr lang="zh-CN" altLang="en-US" dirty="0"/>
                  <a:t>个数，使得</a:t>
                </a:r>
                <a14:m>
                  <m:oMath xmlns:m="http://schemas.openxmlformats.org/officeDocument/2006/math">
                    <m:r>
                      <a:rPr lang="en-US" altLang="zh-CN" b="0" i="1" smtClean="0">
                        <a:latin typeface="Cambria Math" panose="02040503050406030204" pitchFamily="18" charset="0"/>
                      </a:rPr>
                      <m:t>𝑔𝑐𝑑</m:t>
                    </m:r>
                  </m:oMath>
                </a14:m>
                <a:r>
                  <a:rPr lang="zh-CN" altLang="en-US" dirty="0"/>
                  <a:t>为</a:t>
                </a:r>
                <a14:m>
                  <m:oMath xmlns:m="http://schemas.openxmlformats.org/officeDocument/2006/math">
                    <m:r>
                      <a:rPr lang="en-US" altLang="zh-CN" b="0" i="1" dirty="0" smtClean="0">
                        <a:latin typeface="Cambria Math" panose="02040503050406030204" pitchFamily="18" charset="0"/>
                      </a:rPr>
                      <m:t>𝑖</m:t>
                    </m:r>
                  </m:oMath>
                </a14:m>
                <a:r>
                  <a:rPr lang="zh-CN" altLang="en-US" dirty="0"/>
                  <a:t>的方案数；</a:t>
                </a:r>
                <a:endParaRPr lang="en-US" altLang="zh-CN" dirty="0"/>
              </a:p>
              <a:p>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oMath>
                </a14:m>
                <a:r>
                  <a:rPr lang="zh-CN" altLang="en-US" dirty="0"/>
                  <a:t>代表选出</a:t>
                </a:r>
                <a14:m>
                  <m:oMath xmlns:m="http://schemas.openxmlformats.org/officeDocument/2006/math">
                    <m:r>
                      <a:rPr lang="en-US" altLang="zh-CN" b="0" i="1" smtClean="0">
                        <a:latin typeface="Cambria Math" panose="02040503050406030204" pitchFamily="18" charset="0"/>
                      </a:rPr>
                      <m:t>𝑘</m:t>
                    </m:r>
                  </m:oMath>
                </a14:m>
                <a:r>
                  <a:rPr lang="zh-CN" altLang="en-US" dirty="0"/>
                  <a:t>个数，使得</a:t>
                </a:r>
                <a14:m>
                  <m:oMath xmlns:m="http://schemas.openxmlformats.org/officeDocument/2006/math">
                    <m:r>
                      <a:rPr lang="en-US" altLang="zh-CN" i="1" dirty="0" smtClean="0">
                        <a:latin typeface="Cambria Math" panose="02040503050406030204" pitchFamily="18" charset="0"/>
                      </a:rPr>
                      <m:t>𝑔𝑐𝑑</m:t>
                    </m:r>
                  </m:oMath>
                </a14:m>
                <a:r>
                  <a:rPr lang="zh-CN" altLang="en-US" dirty="0"/>
                  <a:t>是</a:t>
                </a:r>
                <a14:m>
                  <m:oMath xmlns:m="http://schemas.openxmlformats.org/officeDocument/2006/math">
                    <m:r>
                      <a:rPr lang="en-US" altLang="zh-CN" b="0" i="1" dirty="0" smtClean="0">
                        <a:latin typeface="Cambria Math" panose="02040503050406030204" pitchFamily="18" charset="0"/>
                      </a:rPr>
                      <m:t>𝑖</m:t>
                    </m:r>
                  </m:oMath>
                </a14:m>
                <a:r>
                  <a:rPr lang="zh-CN" altLang="en-US" dirty="0"/>
                  <a:t>的倍数的方案数。</a:t>
                </a:r>
                <a:endParaRPr lang="en-US" altLang="zh-CN" dirty="0"/>
              </a:p>
              <a:p>
                <a:r>
                  <a:rPr lang="zh-CN" altLang="en-US" dirty="0"/>
                  <a:t>记</a:t>
                </a:r>
                <a14:m>
                  <m:oMath xmlns:m="http://schemas.openxmlformats.org/officeDocument/2006/math">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t>代表有多少个</a:t>
                </a:r>
                <a14:m>
                  <m:oMath xmlns:m="http://schemas.openxmlformats.org/officeDocument/2006/math">
                    <m:r>
                      <a:rPr lang="en-US" altLang="zh-CN" b="0" i="1" smtClean="0">
                        <a:latin typeface="Cambria Math" panose="02040503050406030204" pitchFamily="18" charset="0"/>
                      </a:rPr>
                      <m:t>𝑎</m:t>
                    </m:r>
                  </m:oMath>
                </a14:m>
                <a:r>
                  <a:rPr lang="zh-CN" altLang="en-US" dirty="0"/>
                  <a:t>是</a:t>
                </a:r>
                <a14:m>
                  <m:oMath xmlns:m="http://schemas.openxmlformats.org/officeDocument/2006/math">
                    <m:r>
                      <a:rPr lang="en-US" altLang="zh-CN" b="0" i="1" dirty="0" smtClean="0">
                        <a:latin typeface="Cambria Math" panose="02040503050406030204" pitchFamily="18" charset="0"/>
                      </a:rPr>
                      <m:t>𝑖</m:t>
                    </m:r>
                  </m:oMath>
                </a14:m>
                <a:r>
                  <a:rPr lang="zh-CN" altLang="en-US" dirty="0"/>
                  <a:t>的倍数，则有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num>
                          <m:den>
                            <m:r>
                              <a:rPr lang="en-US" altLang="zh-CN" b="0" i="1" smtClean="0">
                                <a:latin typeface="Cambria Math" panose="02040503050406030204" pitchFamily="18" charset="0"/>
                              </a:rPr>
                              <m:t>𝑘</m:t>
                            </m:r>
                          </m:den>
                        </m:f>
                      </m:e>
                    </m:d>
                  </m:oMath>
                </a14:m>
                <a:endParaRPr lang="en-US" altLang="zh-CN" dirty="0"/>
              </a:p>
              <a:p>
                <a:r>
                  <a:rPr lang="zh-CN" altLang="en-US" dirty="0"/>
                  <a:t>而</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也可以通过这个式子计算：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&gt;1</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nary>
                  </m:oMath>
                </a14:m>
                <a:endParaRPr lang="en-US" altLang="zh-CN" dirty="0"/>
              </a:p>
              <a:p>
                <a:r>
                  <a:rPr lang="zh-CN" altLang="en-US" dirty="0"/>
                  <a:t>这部分复杂度为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en-US" altLang="zh-CN" dirty="0"/>
              </a:p>
              <a:p>
                <a:endParaRPr lang="en-US" altLang="zh-CN" dirty="0"/>
              </a:p>
              <a:p>
                <a:r>
                  <a:rPr lang="zh-CN" altLang="en-US" dirty="0"/>
                  <a:t>于是枚举</a:t>
                </a:r>
                <a14:m>
                  <m:oMath xmlns:m="http://schemas.openxmlformats.org/officeDocument/2006/math">
                    <m:r>
                      <a:rPr lang="en-US" altLang="zh-CN" b="0" i="1" smtClean="0">
                        <a:latin typeface="Cambria Math" panose="02040503050406030204" pitchFamily="18" charset="0"/>
                      </a:rPr>
                      <m:t>𝑘</m:t>
                    </m:r>
                  </m:oMath>
                </a14:m>
                <a:r>
                  <a:rPr lang="zh-CN" altLang="en-US" dirty="0"/>
                  <a:t>之后，我们只需要计算一下</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oMath>
                </a14:m>
                <a:r>
                  <a:rPr lang="zh-CN" altLang="en-US" dirty="0"/>
                  <a:t>，就可以知道是否存在方案了。</a:t>
                </a:r>
              </a:p>
            </p:txBody>
          </p:sp>
        </mc:Choice>
        <mc:Fallback xmlns="">
          <p:sp>
            <p:nvSpPr>
              <p:cNvPr id="3" name="内容占位符 2">
                <a:extLst>
                  <a:ext uri="{FF2B5EF4-FFF2-40B4-BE49-F238E27FC236}">
                    <a16:creationId xmlns:a16="http://schemas.microsoft.com/office/drawing/2014/main" id="{5BE5831E-9C28-4F55-AEEF-36CCFC840226}"/>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2804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CDFC1-55CE-4727-AF6B-09CC1B3927AC}"/>
              </a:ext>
            </a:extLst>
          </p:cNvPr>
          <p:cNvSpPr>
            <a:spLocks noGrp="1"/>
          </p:cNvSpPr>
          <p:nvPr>
            <p:ph type="title"/>
          </p:nvPr>
        </p:nvSpPr>
        <p:spPr/>
        <p:txBody>
          <a:bodyPr/>
          <a:lstStyle/>
          <a:p>
            <a:r>
              <a:rPr lang="en-US" altLang="zh-CN" dirty="0"/>
              <a:t>CF891C Envy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7355A85-8998-43F0-8299-44CA899BB537}"/>
                  </a:ext>
                </a:extLst>
              </p:cNvPr>
              <p:cNvSpPr>
                <a:spLocks noGrp="1"/>
              </p:cNvSpPr>
              <p:nvPr>
                <p:ph idx="1"/>
              </p:nvPr>
            </p:nvSpPr>
            <p:spPr/>
            <p:txBody>
              <a:bodyPr/>
              <a:lstStyle/>
              <a:p>
                <a:r>
                  <a:rPr lang="zh-CN" altLang="en-US" dirty="0"/>
                  <a:t>有一张</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r>
                      <a:rPr lang="en-US" altLang="zh-CN" b="0" i="1" smtClean="0">
                        <a:latin typeface="Cambria Math" panose="02040503050406030204" pitchFamily="18" charset="0"/>
                      </a:rPr>
                      <m:t>𝑚</m:t>
                    </m:r>
                  </m:oMath>
                </a14:m>
                <a:r>
                  <a:rPr lang="zh-CN" altLang="en-US" dirty="0"/>
                  <a:t>条边的无向连通图，边有边权。</a:t>
                </a:r>
                <a:endParaRPr lang="en-US" altLang="zh-CN" dirty="0"/>
              </a:p>
              <a:p>
                <a14:m>
                  <m:oMath xmlns:m="http://schemas.openxmlformats.org/officeDocument/2006/math">
                    <m:r>
                      <a:rPr lang="en-US" altLang="zh-CN" b="0" i="1" smtClean="0">
                        <a:latin typeface="Cambria Math" panose="02040503050406030204" pitchFamily="18" charset="0"/>
                      </a:rPr>
                      <m:t>𝑞</m:t>
                    </m:r>
                  </m:oMath>
                </a14:m>
                <a:r>
                  <a:rPr lang="zh-CN" altLang="en-US" dirty="0"/>
                  <a:t>次询问，每次给定若干条边，问这些边能否出现在同一棵最小生成树中。</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≤5⋅</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oMath>
                </a14:m>
                <a:r>
                  <a:rPr lang="zh-CN" altLang="en-US" dirty="0"/>
                  <a:t>询问边数总数不超过</a:t>
                </a:r>
                <a14:m>
                  <m:oMath xmlns:m="http://schemas.openxmlformats.org/officeDocument/2006/math">
                    <m:r>
                      <a:rPr lang="en-US" altLang="zh-CN" i="1">
                        <a:latin typeface="Cambria Math" panose="02040503050406030204" pitchFamily="18" charset="0"/>
                      </a:rPr>
                      <m:t>5⋅</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E7355A85-8998-43F0-8299-44CA899BB537}"/>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6880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11856-D6AD-4BC8-9DA3-B0B94E26809C}"/>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15D146-B6D7-411C-8D51-E907F4E848F7}"/>
                  </a:ext>
                </a:extLst>
              </p:cNvPr>
              <p:cNvSpPr>
                <a:spLocks noGrp="1"/>
              </p:cNvSpPr>
              <p:nvPr>
                <p:ph idx="1"/>
              </p:nvPr>
            </p:nvSpPr>
            <p:spPr/>
            <p:txBody>
              <a:bodyPr/>
              <a:lstStyle/>
              <a:p>
                <a:r>
                  <a:rPr lang="zh-CN" altLang="en-US" dirty="0"/>
                  <a:t>每种权值的边是独立的，因此我们可以对于每种权值的边分别判断。</a:t>
                </a:r>
                <a:endParaRPr lang="en-US" altLang="zh-CN" dirty="0"/>
              </a:p>
              <a:p>
                <a:r>
                  <a:rPr lang="zh-CN" altLang="en-US" dirty="0"/>
                  <a:t>对于某个询问，如何判断权值为</a:t>
                </a:r>
                <a14:m>
                  <m:oMath xmlns:m="http://schemas.openxmlformats.org/officeDocument/2006/math">
                    <m:r>
                      <a:rPr lang="en-US" altLang="zh-CN" b="0" i="1" smtClean="0">
                        <a:latin typeface="Cambria Math" panose="02040503050406030204" pitchFamily="18" charset="0"/>
                      </a:rPr>
                      <m:t>𝑐</m:t>
                    </m:r>
                  </m:oMath>
                </a14:m>
                <a:r>
                  <a:rPr lang="zh-CN" altLang="en-US" dirty="0"/>
                  <a:t>的边能否出现在同一棵最小生成树中呢？</a:t>
                </a:r>
                <a:endParaRPr lang="en-US" altLang="zh-CN" dirty="0"/>
              </a:p>
              <a:p>
                <a:r>
                  <a:rPr lang="zh-CN" altLang="en-US" dirty="0"/>
                  <a:t>我们将边权比</a:t>
                </a:r>
                <a14:m>
                  <m:oMath xmlns:m="http://schemas.openxmlformats.org/officeDocument/2006/math">
                    <m:r>
                      <a:rPr lang="en-US" altLang="zh-CN" b="0" i="1" smtClean="0">
                        <a:latin typeface="Cambria Math" panose="02040503050406030204" pitchFamily="18" charset="0"/>
                      </a:rPr>
                      <m:t>𝑐</m:t>
                    </m:r>
                  </m:oMath>
                </a14:m>
                <a:r>
                  <a:rPr lang="zh-CN" altLang="en-US" dirty="0"/>
                  <a:t>小的边全部加入，求出一棵森林，然后将询问中边权为</a:t>
                </a:r>
                <a14:m>
                  <m:oMath xmlns:m="http://schemas.openxmlformats.org/officeDocument/2006/math">
                    <m:r>
                      <a:rPr lang="en-US" altLang="zh-CN" b="0" i="1" smtClean="0">
                        <a:latin typeface="Cambria Math" panose="02040503050406030204" pitchFamily="18" charset="0"/>
                      </a:rPr>
                      <m:t>𝑐</m:t>
                    </m:r>
                  </m:oMath>
                </a14:m>
                <a:r>
                  <a:rPr lang="zh-CN" altLang="en-US" dirty="0"/>
                  <a:t>的边全部加入。那么如果得到的图中没有出现环，则证明边权为</a:t>
                </a:r>
                <a14:m>
                  <m:oMath xmlns:m="http://schemas.openxmlformats.org/officeDocument/2006/math">
                    <m:r>
                      <a:rPr lang="en-US" altLang="zh-CN" b="0" i="1" smtClean="0">
                        <a:latin typeface="Cambria Math" panose="02040503050406030204" pitchFamily="18" charset="0"/>
                      </a:rPr>
                      <m:t>𝑐</m:t>
                    </m:r>
                  </m:oMath>
                </a14:m>
                <a:r>
                  <a:rPr lang="zh-CN" altLang="en-US" dirty="0"/>
                  <a:t>的这些边可以出现在同一棵最小生成树中。</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A15D146-B6D7-411C-8D51-E907F4E848F7}"/>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4625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6EA84-192D-430F-9DC9-DB521E07AFD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A03BF39-5CE0-43FC-870D-B1CD360D906A}"/>
              </a:ext>
            </a:extLst>
          </p:cNvPr>
          <p:cNvSpPr>
            <a:spLocks noGrp="1"/>
          </p:cNvSpPr>
          <p:nvPr>
            <p:ph idx="1"/>
          </p:nvPr>
        </p:nvSpPr>
        <p:spPr/>
        <p:txBody>
          <a:bodyPr/>
          <a:lstStyle/>
          <a:p>
            <a:r>
              <a:rPr lang="zh-CN" altLang="en-US" dirty="0"/>
              <a:t>于是可以将询问离线，按照边权从小到大处理每个询问，中间用并查集（需要支持撤销）维护连通性。</a:t>
            </a:r>
          </a:p>
        </p:txBody>
      </p:sp>
    </p:spTree>
    <p:extLst>
      <p:ext uri="{BB962C8B-B14F-4D97-AF65-F5344CB8AC3E}">
        <p14:creationId xmlns:p14="http://schemas.microsoft.com/office/powerpoint/2010/main" val="2470821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9E846-429F-4D26-93E2-7E2DB20B99D9}"/>
              </a:ext>
            </a:extLst>
          </p:cNvPr>
          <p:cNvSpPr>
            <a:spLocks noGrp="1"/>
          </p:cNvSpPr>
          <p:nvPr>
            <p:ph type="title"/>
          </p:nvPr>
        </p:nvSpPr>
        <p:spPr/>
        <p:txBody>
          <a:bodyPr/>
          <a:lstStyle/>
          <a:p>
            <a:r>
              <a:rPr lang="en-US" altLang="zh-CN" dirty="0"/>
              <a:t>CF875F Royal Questions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CFC57DA-40BD-481E-A092-980496CF7F4D}"/>
                  </a:ext>
                </a:extLst>
              </p:cNvPr>
              <p:cNvSpPr>
                <a:spLocks noGrp="1"/>
              </p:cNvSpPr>
              <p:nvPr>
                <p:ph idx="1"/>
              </p:nvPr>
            </p:nvSpPr>
            <p:spPr/>
            <p:txBody>
              <a:bodyPr/>
              <a:lstStyle/>
              <a:p>
                <a:r>
                  <a:rPr lang="zh-CN" altLang="en-US" dirty="0"/>
                  <a:t>有</a:t>
                </a:r>
                <a14:m>
                  <m:oMath xmlns:m="http://schemas.openxmlformats.org/officeDocument/2006/math">
                    <m:r>
                      <a:rPr lang="en-US" altLang="zh-CN" b="0" i="1" smtClean="0">
                        <a:latin typeface="Cambria Math" panose="02040503050406030204" pitchFamily="18" charset="0"/>
                      </a:rPr>
                      <m:t>𝑛</m:t>
                    </m:r>
                  </m:oMath>
                </a14:m>
                <a:r>
                  <a:rPr lang="zh-CN" altLang="en-US" dirty="0"/>
                  <a:t>个王子和</a:t>
                </a:r>
                <a14:m>
                  <m:oMath xmlns:m="http://schemas.openxmlformats.org/officeDocument/2006/math">
                    <m:r>
                      <a:rPr lang="en-US" altLang="zh-CN" b="0" i="1" smtClean="0">
                        <a:latin typeface="Cambria Math" panose="02040503050406030204" pitchFamily="18" charset="0"/>
                      </a:rPr>
                      <m:t>𝑚</m:t>
                    </m:r>
                  </m:oMath>
                </a14:m>
                <a:r>
                  <a:rPr lang="zh-CN" altLang="en-US" dirty="0"/>
                  <a:t>个公主，第</a:t>
                </a:r>
                <a14:m>
                  <m:oMath xmlns:m="http://schemas.openxmlformats.org/officeDocument/2006/math">
                    <m:r>
                      <a:rPr lang="en-US" altLang="zh-CN" b="0" i="1" smtClean="0">
                        <a:latin typeface="Cambria Math" panose="02040503050406030204" pitchFamily="18" charset="0"/>
                      </a:rPr>
                      <m:t>𝑖</m:t>
                    </m:r>
                  </m:oMath>
                </a14:m>
                <a:r>
                  <a:rPr lang="zh-CN" altLang="en-US" dirty="0"/>
                  <a:t>个公主喜欢王子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oMath>
                </a14:m>
                <a:r>
                  <a:rPr lang="zh-CN" altLang="en-US" dirty="0"/>
                  <a:t>，且带了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r>
                  <a:rPr lang="zh-CN" altLang="en-US" dirty="0"/>
                  <a:t>金币作为彩礼。</a:t>
                </a:r>
                <a:endParaRPr lang="en-US" altLang="zh-CN" dirty="0"/>
              </a:p>
              <a:p>
                <a:r>
                  <a:rPr lang="zh-CN" altLang="en-US" dirty="0"/>
                  <a:t>公主可以跟某一个他喜欢的王子结婚，一个王子只能跟一个公主结婚。你需要安排婚配的方式，使得总彩礼尽可能多。</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≤200000;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≤10000</m:t>
                    </m:r>
                  </m:oMath>
                </a14:m>
                <a:endParaRPr lang="zh-CN" altLang="en-US" dirty="0"/>
              </a:p>
            </p:txBody>
          </p:sp>
        </mc:Choice>
        <mc:Fallback xmlns="">
          <p:sp>
            <p:nvSpPr>
              <p:cNvPr id="3" name="内容占位符 2">
                <a:extLst>
                  <a:ext uri="{FF2B5EF4-FFF2-40B4-BE49-F238E27FC236}">
                    <a16:creationId xmlns:a16="http://schemas.microsoft.com/office/drawing/2014/main" id="{ACFC57DA-40BD-481E-A092-980496CF7F4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051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20E3C-9108-4CEA-94D2-2EC1EBADC260}"/>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567421-2EDF-41AA-91DB-4D309FBADC5F}"/>
                  </a:ext>
                </a:extLst>
              </p:cNvPr>
              <p:cNvSpPr>
                <a:spLocks noGrp="1"/>
              </p:cNvSpPr>
              <p:nvPr>
                <p:ph idx="1"/>
              </p:nvPr>
            </p:nvSpPr>
            <p:spPr/>
            <p:txBody>
              <a:bodyPr>
                <a:normAutofit lnSpcReduction="10000"/>
              </a:bodyPr>
              <a:lstStyle/>
              <a:p>
                <a:r>
                  <a:rPr lang="zh-CN" altLang="en-US" dirty="0"/>
                  <a:t>我们将公主看成边，王子看成点，那问题就相当于保留若干条边，使得存在一种点与边的配对方式（一个点最多与一条跟它相邻的边配对，且每一条边都能被配对），且边权和尽可能大。</a:t>
                </a:r>
                <a:endParaRPr lang="en-US" altLang="zh-CN" dirty="0"/>
              </a:p>
              <a:p>
                <a:endParaRPr lang="en-US" altLang="zh-CN" dirty="0"/>
              </a:p>
              <a:p>
                <a:r>
                  <a:rPr lang="zh-CN" altLang="en-US" dirty="0"/>
                  <a:t>容易发现，一种方案满足条件当且仅当每个大小为</a:t>
                </a:r>
                <a14:m>
                  <m:oMath xmlns:m="http://schemas.openxmlformats.org/officeDocument/2006/math">
                    <m:r>
                      <a:rPr lang="en-US" altLang="zh-CN" b="0" i="1" smtClean="0">
                        <a:latin typeface="Cambria Math" panose="02040503050406030204" pitchFamily="18" charset="0"/>
                      </a:rPr>
                      <m:t>𝑥</m:t>
                    </m:r>
                  </m:oMath>
                </a14:m>
                <a:r>
                  <a:rPr lang="zh-CN" altLang="en-US" dirty="0"/>
                  <a:t>连通块内边数都不超过</a:t>
                </a:r>
                <a14:m>
                  <m:oMath xmlns:m="http://schemas.openxmlformats.org/officeDocument/2006/math">
                    <m:r>
                      <a:rPr lang="en-US" altLang="zh-CN" b="0" i="1" smtClean="0">
                        <a:latin typeface="Cambria Math" panose="02040503050406030204" pitchFamily="18" charset="0"/>
                      </a:rPr>
                      <m:t>𝑥</m:t>
                    </m:r>
                  </m:oMath>
                </a14:m>
                <a:r>
                  <a:rPr lang="zh-CN" altLang="en-US" dirty="0"/>
                  <a:t>。（这种时候连通块为树或基环树，很容易构造方案。如果边数超过了</a:t>
                </a:r>
                <a14:m>
                  <m:oMath xmlns:m="http://schemas.openxmlformats.org/officeDocument/2006/math">
                    <m:r>
                      <a:rPr lang="en-US" altLang="zh-CN" i="1">
                        <a:latin typeface="Cambria Math" panose="02040503050406030204" pitchFamily="18" charset="0"/>
                      </a:rPr>
                      <m:t>𝑥</m:t>
                    </m:r>
                  </m:oMath>
                </a14:m>
                <a:r>
                  <a:rPr lang="zh-CN" altLang="en-US" dirty="0"/>
                  <a:t>，显然是无解的。）</a:t>
                </a:r>
                <a:endParaRPr lang="en-US" altLang="zh-CN" dirty="0"/>
              </a:p>
              <a:p>
                <a:endParaRPr lang="en-US" altLang="zh-CN" dirty="0"/>
              </a:p>
              <a:p>
                <a:r>
                  <a:rPr lang="zh-CN" altLang="en-US" dirty="0"/>
                  <a:t>按照类似于最大生成树的方式求解即可，不过并查集中需要记录一下连出环的情况。</a:t>
                </a:r>
              </a:p>
            </p:txBody>
          </p:sp>
        </mc:Choice>
        <mc:Fallback xmlns="">
          <p:sp>
            <p:nvSpPr>
              <p:cNvPr id="3" name="内容占位符 2">
                <a:extLst>
                  <a:ext uri="{FF2B5EF4-FFF2-40B4-BE49-F238E27FC236}">
                    <a16:creationId xmlns:a16="http://schemas.microsoft.com/office/drawing/2014/main" id="{64567421-2EDF-41AA-91DB-4D309FBADC5F}"/>
                  </a:ext>
                </a:extLst>
              </p:cNvPr>
              <p:cNvSpPr>
                <a:spLocks noGrp="1" noRot="1" noChangeAspect="1" noMove="1" noResize="1" noEditPoints="1" noAdjustHandles="1" noChangeArrowheads="1" noChangeShapeType="1" noTextEdit="1"/>
              </p:cNvSpPr>
              <p:nvPr>
                <p:ph idx="1"/>
              </p:nvPr>
            </p:nvSpPr>
            <p:spPr>
              <a:blipFill>
                <a:blip r:embed="rId3"/>
                <a:stretch>
                  <a:fillRect l="-1043" t="-322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6741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26312-57D9-4BA6-850D-EB5AFEF3091C}"/>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3FC20A-78B9-44A0-BFBD-C97D62671545}"/>
                  </a:ext>
                </a:extLst>
              </p:cNvPr>
              <p:cNvSpPr>
                <a:spLocks noGrp="1"/>
              </p:cNvSpPr>
              <p:nvPr>
                <p:ph idx="1"/>
              </p:nvPr>
            </p:nvSpPr>
            <p:spPr/>
            <p:txBody>
              <a:bodyPr/>
              <a:lstStyle/>
              <a:p>
                <a:r>
                  <a:rPr lang="zh-CN" altLang="en-US" dirty="0"/>
                  <a:t>考虑</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代表前</a:t>
                </a:r>
                <a14:m>
                  <m:oMath xmlns:m="http://schemas.openxmlformats.org/officeDocument/2006/math">
                    <m:r>
                      <a:rPr lang="en-US" altLang="zh-CN" b="0" i="1" smtClean="0">
                        <a:latin typeface="Cambria Math" panose="02040503050406030204" pitchFamily="18" charset="0"/>
                      </a:rPr>
                      <m:t>𝑖</m:t>
                    </m:r>
                  </m:oMath>
                </a14:m>
                <a:r>
                  <a:rPr lang="zh-CN" altLang="en-US" dirty="0"/>
                  <a:t>天的最小代价是多少。转移可以枚举上一次改变路线的时间</a:t>
                </a:r>
                <a14:m>
                  <m:oMath xmlns:m="http://schemas.openxmlformats.org/officeDocument/2006/math">
                    <m:r>
                      <a:rPr lang="en-US" altLang="zh-CN" b="0" i="1" smtClean="0">
                        <a:latin typeface="Cambria Math" panose="02040503050406030204" pitchFamily="18" charset="0"/>
                      </a:rPr>
                      <m:t>𝑗</m:t>
                    </m:r>
                  </m:oMath>
                </a14:m>
                <a:r>
                  <a:rPr lang="zh-CN" altLang="en-US" dirty="0"/>
                  <a:t>（第</a:t>
                </a:r>
                <a14:m>
                  <m:oMath xmlns:m="http://schemas.openxmlformats.org/officeDocument/2006/math">
                    <m:r>
                      <a:rPr lang="en-US" altLang="zh-CN" b="0" i="1" smtClean="0">
                        <a:latin typeface="Cambria Math" panose="02040503050406030204" pitchFamily="18" charset="0"/>
                      </a:rPr>
                      <m:t>𝑗</m:t>
                    </m:r>
                  </m:oMath>
                </a14:m>
                <a:r>
                  <a:rPr lang="zh-CN" altLang="en-US" dirty="0"/>
                  <a:t>天和第</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+1</m:t>
                    </m:r>
                  </m:oMath>
                </a14:m>
                <a:r>
                  <a:rPr lang="zh-CN" altLang="en-US" dirty="0"/>
                  <a:t>天路线不同），此时</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𝑐𝑜𝑠𝑡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a:t>，其中</a:t>
                </a:r>
                <a14:m>
                  <m:oMath xmlns:m="http://schemas.openxmlformats.org/officeDocument/2006/math">
                    <m:r>
                      <a:rPr lang="en-US" altLang="zh-CN" b="0" i="1" smtClean="0">
                        <a:latin typeface="Cambria Math" panose="02040503050406030204" pitchFamily="18" charset="0"/>
                      </a:rPr>
                      <m:t>𝑐𝑜𝑠𝑡</m:t>
                    </m:r>
                  </m:oMath>
                </a14:m>
                <a:r>
                  <a:rPr lang="zh-CN" altLang="en-US" dirty="0"/>
                  <a:t>代表最短路线长度，要求这条路线经过的点在</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oMath>
                </a14:m>
                <a:r>
                  <a:rPr lang="zh-CN" altLang="en-US" dirty="0"/>
                  <a:t>这段时间内都是可以通过的。</a:t>
                </a:r>
                <a:endParaRPr lang="en-US" altLang="zh-CN" dirty="0"/>
              </a:p>
              <a:p>
                <a:r>
                  <a:rPr lang="zh-CN" altLang="en-US" dirty="0"/>
                  <a:t>用你能想到的算法跑最短路即可求出每个</a:t>
                </a:r>
                <a14:m>
                  <m:oMath xmlns:m="http://schemas.openxmlformats.org/officeDocument/2006/math">
                    <m:r>
                      <a:rPr lang="en-US" altLang="zh-CN" b="0" i="1" smtClean="0">
                        <a:latin typeface="Cambria Math" panose="02040503050406030204" pitchFamily="18" charset="0"/>
                      </a:rPr>
                      <m:t>𝑐𝑜𝑠𝑡</m:t>
                    </m:r>
                  </m:oMath>
                </a14:m>
                <a:r>
                  <a:rPr lang="zh-CN" altLang="en-US" dirty="0"/>
                  <a:t>（对，就是这么暴力）。</a:t>
                </a:r>
              </a:p>
            </p:txBody>
          </p:sp>
        </mc:Choice>
        <mc:Fallback xmlns="">
          <p:sp>
            <p:nvSpPr>
              <p:cNvPr id="3" name="内容占位符 2">
                <a:extLst>
                  <a:ext uri="{FF2B5EF4-FFF2-40B4-BE49-F238E27FC236}">
                    <a16:creationId xmlns:a16="http://schemas.microsoft.com/office/drawing/2014/main" id="{D23FC20A-78B9-44A0-BFBD-C97D62671545}"/>
                  </a:ext>
                </a:extLst>
              </p:cNvPr>
              <p:cNvSpPr>
                <a:spLocks noGrp="1" noRot="1" noChangeAspect="1" noMove="1" noResize="1" noEditPoints="1" noAdjustHandles="1" noChangeArrowheads="1" noChangeShapeType="1" noTextEdit="1"/>
              </p:cNvSpPr>
              <p:nvPr>
                <p:ph idx="1"/>
              </p:nvPr>
            </p:nvSpPr>
            <p:spPr>
              <a:blipFill>
                <a:blip r:embed="rId2"/>
                <a:stretch>
                  <a:fillRect l="-1043" t="-252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0221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D262C-32C8-4CFA-878D-AC59E0861F15}"/>
              </a:ext>
            </a:extLst>
          </p:cNvPr>
          <p:cNvSpPr>
            <a:spLocks noGrp="1"/>
          </p:cNvSpPr>
          <p:nvPr>
            <p:ph type="title"/>
          </p:nvPr>
        </p:nvSpPr>
        <p:spPr/>
        <p:txBody>
          <a:bodyPr/>
          <a:lstStyle/>
          <a:p>
            <a:r>
              <a:rPr lang="en-US" altLang="zh-CN" dirty="0"/>
              <a:t>CF870E Points, Lines and Ready-made Titles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81F698A-F9E5-4EE1-A6FF-EE5F3D3B6169}"/>
                  </a:ext>
                </a:extLst>
              </p:cNvPr>
              <p:cNvSpPr>
                <a:spLocks noGrp="1"/>
              </p:cNvSpPr>
              <p:nvPr>
                <p:ph idx="1"/>
              </p:nvPr>
            </p:nvSpPr>
            <p:spPr/>
            <p:txBody>
              <a:bodyPr/>
              <a:lstStyle/>
              <a:p>
                <a:r>
                  <a:rPr lang="zh-CN" altLang="en-US" dirty="0"/>
                  <a:t>平面上有</a:t>
                </a:r>
                <a14:m>
                  <m:oMath xmlns:m="http://schemas.openxmlformats.org/officeDocument/2006/math">
                    <m:r>
                      <a:rPr lang="en-US" altLang="zh-CN" b="0" i="1" smtClean="0">
                        <a:latin typeface="Cambria Math" panose="02040503050406030204" pitchFamily="18" charset="0"/>
                      </a:rPr>
                      <m:t>𝑛</m:t>
                    </m:r>
                  </m:oMath>
                </a14:m>
                <a:r>
                  <a:rPr lang="zh-CN" altLang="en-US" dirty="0"/>
                  <a:t>个点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oMath>
                </a14:m>
                <a:r>
                  <a:rPr lang="zh-CN" altLang="en-US" dirty="0"/>
                  <a:t>，对于每个点，你可以画一条与</a:t>
                </a:r>
                <a14:m>
                  <m:oMath xmlns:m="http://schemas.openxmlformats.org/officeDocument/2006/math">
                    <m:r>
                      <a:rPr lang="en-US" altLang="zh-CN" b="0" i="1" smtClean="0">
                        <a:latin typeface="Cambria Math" panose="02040503050406030204" pitchFamily="18" charset="0"/>
                      </a:rPr>
                      <m:t>𝑥</m:t>
                    </m:r>
                  </m:oMath>
                </a14:m>
                <a:r>
                  <a:rPr lang="zh-CN" altLang="en-US" dirty="0"/>
                  <a:t>轴或</a:t>
                </a:r>
                <a14:m>
                  <m:oMath xmlns:m="http://schemas.openxmlformats.org/officeDocument/2006/math">
                    <m:r>
                      <a:rPr lang="en-US" altLang="zh-CN" b="0" i="1" smtClean="0">
                        <a:latin typeface="Cambria Math" panose="02040503050406030204" pitchFamily="18" charset="0"/>
                      </a:rPr>
                      <m:t>𝑦</m:t>
                    </m:r>
                  </m:oMath>
                </a14:m>
                <a:r>
                  <a:rPr lang="zh-CN" altLang="en-US" dirty="0"/>
                  <a:t>轴平行的直线，或是什么都不画。你需要求出最终局面有多少种可能的情况。</a:t>
                </a:r>
                <a:endParaRPr lang="en-US" altLang="zh-CN" dirty="0"/>
              </a:p>
              <a:p>
                <a:r>
                  <a:rPr lang="zh-CN" altLang="en-US" dirty="0"/>
                  <a:t>如果有多条直线重合，则视为一条直线。</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zh-CN" altLang="en-US" dirty="0"/>
              </a:p>
            </p:txBody>
          </p:sp>
        </mc:Choice>
        <mc:Fallback xmlns="">
          <p:sp>
            <p:nvSpPr>
              <p:cNvPr id="3" name="内容占位符 2">
                <a:extLst>
                  <a:ext uri="{FF2B5EF4-FFF2-40B4-BE49-F238E27FC236}">
                    <a16:creationId xmlns:a16="http://schemas.microsoft.com/office/drawing/2014/main" id="{181F698A-F9E5-4EE1-A6FF-EE5F3D3B6169}"/>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116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8769B-85B4-45ED-B90D-F06852706C1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929F2CE2-AD5C-4CC9-B390-EE932E46FD49}"/>
              </a:ext>
            </a:extLst>
          </p:cNvPr>
          <p:cNvSpPr>
            <a:spLocks noGrp="1"/>
          </p:cNvSpPr>
          <p:nvPr>
            <p:ph idx="1"/>
          </p:nvPr>
        </p:nvSpPr>
        <p:spPr/>
        <p:txBody>
          <a:bodyPr/>
          <a:lstStyle/>
          <a:p>
            <a:r>
              <a:rPr lang="zh-CN" altLang="en-US" dirty="0"/>
              <a:t>对于每个点，我们将它与它上下左右四个方向能到达的第一个点连边。容易发现，每个连通块都是独立的，因此我们可以将每个连通块的答案乘起来。</a:t>
            </a:r>
            <a:endParaRPr lang="en-US" altLang="zh-CN" dirty="0"/>
          </a:p>
          <a:p>
            <a:endParaRPr lang="en-US" altLang="zh-CN" dirty="0"/>
          </a:p>
          <a:p>
            <a:r>
              <a:rPr lang="zh-CN" altLang="en-US" dirty="0"/>
              <a:t>如何计算某个连通块的答案呢？</a:t>
            </a:r>
          </a:p>
        </p:txBody>
      </p:sp>
    </p:spTree>
    <p:extLst>
      <p:ext uri="{BB962C8B-B14F-4D97-AF65-F5344CB8AC3E}">
        <p14:creationId xmlns:p14="http://schemas.microsoft.com/office/powerpoint/2010/main" val="2093150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133C5-5856-4DB8-8FB6-F994FBA84BDD}"/>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BAAA53-7A7E-4A4E-8F61-BB09835C24E8}"/>
                  </a:ext>
                </a:extLst>
              </p:cNvPr>
              <p:cNvSpPr>
                <a:spLocks noGrp="1"/>
              </p:cNvSpPr>
              <p:nvPr>
                <p:ph idx="1"/>
              </p:nvPr>
            </p:nvSpPr>
            <p:spPr/>
            <p:txBody>
              <a:bodyPr/>
              <a:lstStyle/>
              <a:p>
                <a:r>
                  <a:rPr lang="zh-CN" altLang="en-US" dirty="0"/>
                  <a:t>假设某个连通块占据了</a:t>
                </a:r>
                <a14:m>
                  <m:oMath xmlns:m="http://schemas.openxmlformats.org/officeDocument/2006/math">
                    <m:r>
                      <a:rPr lang="en-US" altLang="zh-CN" b="0" i="1" smtClean="0">
                        <a:latin typeface="Cambria Math" panose="02040503050406030204" pitchFamily="18" charset="0"/>
                      </a:rPr>
                      <m:t>𝐴</m:t>
                    </m:r>
                  </m:oMath>
                </a14:m>
                <a:r>
                  <a:rPr lang="zh-CN" altLang="en-US" dirty="0"/>
                  <a:t>行</a:t>
                </a:r>
                <a14:m>
                  <m:oMath xmlns:m="http://schemas.openxmlformats.org/officeDocument/2006/math">
                    <m:r>
                      <a:rPr lang="en-US" altLang="zh-CN" b="0" i="1" dirty="0" smtClean="0">
                        <a:latin typeface="Cambria Math" panose="02040503050406030204" pitchFamily="18" charset="0"/>
                      </a:rPr>
                      <m:t>𝐵</m:t>
                    </m:r>
                  </m:oMath>
                </a14:m>
                <a:r>
                  <a:rPr lang="zh-CN" altLang="en-US" dirty="0"/>
                  <a:t>列，那么有一个结论：</a:t>
                </a:r>
                <a:endParaRPr lang="en-US" altLang="zh-CN" dirty="0"/>
              </a:p>
              <a:p>
                <a:r>
                  <a:rPr lang="zh-CN" altLang="en-US" dirty="0"/>
                  <a:t>如果连通块是一棵树，答案为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sup>
                    </m:sSup>
                    <m:r>
                      <a:rPr lang="en-US" altLang="zh-CN" b="0" i="1" smtClean="0">
                        <a:latin typeface="Cambria Math" panose="02040503050406030204" pitchFamily="18" charset="0"/>
                      </a:rPr>
                      <m:t>−1</m:t>
                    </m:r>
                  </m:oMath>
                </a14:m>
                <a:endParaRPr lang="en-US" altLang="zh-CN" dirty="0"/>
              </a:p>
              <a:p>
                <a:r>
                  <a:rPr lang="zh-CN" altLang="en-US" dirty="0"/>
                  <a:t>否则，答案为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sup>
                    </m:sSup>
                  </m:oMath>
                </a14:m>
                <a:endParaRPr lang="en-US" altLang="zh-CN" dirty="0"/>
              </a:p>
              <a:p>
                <a:endParaRPr lang="en-US" altLang="zh-CN" dirty="0"/>
              </a:p>
              <a:p>
                <a:r>
                  <a:rPr lang="en-US" altLang="zh-CN" dirty="0" err="1"/>
                  <a:t>dfs</a:t>
                </a:r>
                <a:r>
                  <a:rPr lang="zh-CN" altLang="en-US" dirty="0"/>
                  <a:t>即可。</a:t>
                </a:r>
              </a:p>
            </p:txBody>
          </p:sp>
        </mc:Choice>
        <mc:Fallback xmlns="">
          <p:sp>
            <p:nvSpPr>
              <p:cNvPr id="3" name="内容占位符 2">
                <a:extLst>
                  <a:ext uri="{FF2B5EF4-FFF2-40B4-BE49-F238E27FC236}">
                    <a16:creationId xmlns:a16="http://schemas.microsoft.com/office/drawing/2014/main" id="{15BAAA53-7A7E-4A4E-8F61-BB09835C24E8}"/>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86369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938B7-DC2A-45DB-9D16-6F173F7B12C6}"/>
              </a:ext>
            </a:extLst>
          </p:cNvPr>
          <p:cNvSpPr>
            <a:spLocks noGrp="1"/>
          </p:cNvSpPr>
          <p:nvPr>
            <p:ph type="title"/>
          </p:nvPr>
        </p:nvSpPr>
        <p:spPr/>
        <p:txBody>
          <a:bodyPr/>
          <a:lstStyle/>
          <a:p>
            <a:r>
              <a:rPr lang="en-US" altLang="zh-CN" dirty="0"/>
              <a:t>CF868F Yet Another Minimization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AF3192-7143-4D07-B7BC-549478E6579C}"/>
                  </a:ext>
                </a:extLst>
              </p:cNvPr>
              <p:cNvSpPr>
                <a:spLocks noGrp="1"/>
              </p:cNvSpPr>
              <p:nvPr>
                <p:ph idx="1"/>
              </p:nvPr>
            </p:nvSpPr>
            <p:spPr/>
            <p:txBody>
              <a:bodyPr>
                <a:normAutofit/>
              </a:bodyPr>
              <a:lstStyle/>
              <a:p>
                <a:r>
                  <a:rPr lang="zh-CN" altLang="en-US" dirty="0"/>
                  <a:t>给你一个数组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a14:m>
                <a:r>
                  <a:rPr lang="zh-CN" altLang="en-US" dirty="0"/>
                  <a:t>，一个区间的代价为区间内相同数字的对数。你需要将数组划分成</a:t>
                </a:r>
                <a14:m>
                  <m:oMath xmlns:m="http://schemas.openxmlformats.org/officeDocument/2006/math">
                    <m:r>
                      <a:rPr lang="en-US" altLang="zh-CN" b="0" i="1" smtClean="0">
                        <a:latin typeface="Cambria Math" panose="02040503050406030204" pitchFamily="18" charset="0"/>
                      </a:rPr>
                      <m:t>𝑘</m:t>
                    </m:r>
                  </m:oMath>
                </a14:m>
                <a:r>
                  <a:rPr lang="zh-CN" altLang="en-US" dirty="0"/>
                  <a:t>个区间，使得所有区间总代价尽可能小。</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,20</m:t>
                            </m:r>
                          </m:e>
                        </m:d>
                      </m:e>
                    </m:func>
                  </m:oMath>
                </a14:m>
                <a:endParaRPr lang="zh-CN" altLang="en-US" dirty="0"/>
              </a:p>
            </p:txBody>
          </p:sp>
        </mc:Choice>
        <mc:Fallback xmlns="">
          <p:sp>
            <p:nvSpPr>
              <p:cNvPr id="3" name="内容占位符 2">
                <a:extLst>
                  <a:ext uri="{FF2B5EF4-FFF2-40B4-BE49-F238E27FC236}">
                    <a16:creationId xmlns:a16="http://schemas.microsoft.com/office/drawing/2014/main" id="{5AAF3192-7143-4D07-B7BC-549478E6579C}"/>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0716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470D8-CD85-4ED2-9BD1-2820897D6D8C}"/>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072BFCF-B46A-4213-A17D-471A0179CE3E}"/>
                  </a:ext>
                </a:extLst>
              </p:cNvPr>
              <p:cNvSpPr>
                <a:spLocks noGrp="1"/>
              </p:cNvSpPr>
              <p:nvPr>
                <p:ph idx="1"/>
              </p:nvPr>
            </p:nvSpPr>
            <p:spPr/>
            <p:txBody>
              <a:bodyPr>
                <a:normAutofit/>
              </a:bodyPr>
              <a:lstStyle/>
              <a:p>
                <a:r>
                  <a:rPr lang="zh-CN" altLang="en-US" dirty="0"/>
                  <a:t>不难想到下面的</a:t>
                </a:r>
                <a:r>
                  <a:rPr lang="en-US" altLang="zh-CN" dirty="0" err="1"/>
                  <a:t>dp</a:t>
                </a:r>
                <a:r>
                  <a:rPr lang="zh-CN" altLang="en-US" dirty="0"/>
                  <a:t>：</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代表将长度为</a:t>
                </a:r>
                <a14:m>
                  <m:oMath xmlns:m="http://schemas.openxmlformats.org/officeDocument/2006/math">
                    <m:r>
                      <a:rPr lang="en-US" altLang="zh-CN" b="0" i="1" smtClean="0">
                        <a:latin typeface="Cambria Math" panose="02040503050406030204" pitchFamily="18" charset="0"/>
                      </a:rPr>
                      <m:t>𝑗</m:t>
                    </m:r>
                  </m:oMath>
                </a14:m>
                <a:r>
                  <a:rPr lang="zh-CN" altLang="en-US" dirty="0"/>
                  <a:t>的前缀划分成</a:t>
                </a:r>
                <a14:m>
                  <m:oMath xmlns:m="http://schemas.openxmlformats.org/officeDocument/2006/math">
                    <m:r>
                      <a:rPr lang="en-US" altLang="zh-CN" b="0" i="1" smtClean="0">
                        <a:latin typeface="Cambria Math" panose="02040503050406030204" pitchFamily="18" charset="0"/>
                      </a:rPr>
                      <m:t>𝑖</m:t>
                    </m:r>
                  </m:oMath>
                </a14:m>
                <a:r>
                  <a:rPr lang="zh-CN" altLang="en-US" dirty="0"/>
                  <a:t>段的最小代价。</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𝑐𝑜𝑠𝑡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e>
                            </m:d>
                          </m:e>
                        </m:d>
                      </m:e>
                    </m:func>
                  </m:oMath>
                </a14:m>
                <a:endParaRPr lang="en-US" altLang="zh-CN" dirty="0"/>
              </a:p>
              <a:p>
                <a:r>
                  <a:rPr lang="zh-CN" altLang="en-US" dirty="0"/>
                  <a:t>但这样显然无法通过。</a:t>
                </a:r>
              </a:p>
            </p:txBody>
          </p:sp>
        </mc:Choice>
        <mc:Fallback xmlns="">
          <p:sp>
            <p:nvSpPr>
              <p:cNvPr id="3" name="内容占位符 2">
                <a:extLst>
                  <a:ext uri="{FF2B5EF4-FFF2-40B4-BE49-F238E27FC236}">
                    <a16:creationId xmlns:a16="http://schemas.microsoft.com/office/drawing/2014/main" id="{5072BFCF-B46A-4213-A17D-471A0179CE3E}"/>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4791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ACE6C-4F8B-4B43-BE37-26B103F7110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7CED7C-FD35-4F4D-8A52-EA41AE012324}"/>
                  </a:ext>
                </a:extLst>
              </p:cNvPr>
              <p:cNvSpPr>
                <a:spLocks noGrp="1"/>
              </p:cNvSpPr>
              <p:nvPr>
                <p:ph idx="1"/>
              </p:nvPr>
            </p:nvSpPr>
            <p:spPr/>
            <p:txBody>
              <a:bodyPr/>
              <a:lstStyle/>
              <a:p>
                <a:r>
                  <a:rPr lang="zh-CN" altLang="en-US" dirty="0"/>
                  <a:t>假设我们对于某个</a:t>
                </a:r>
                <a14:m>
                  <m:oMath xmlns:m="http://schemas.openxmlformats.org/officeDocument/2006/math">
                    <m:r>
                      <a:rPr lang="en-US" altLang="zh-CN" b="0" i="1" smtClean="0">
                        <a:latin typeface="Cambria Math" panose="02040503050406030204" pitchFamily="18" charset="0"/>
                      </a:rPr>
                      <m:t>𝑖</m:t>
                    </m:r>
                  </m:oMath>
                </a14:m>
                <a:r>
                  <a:rPr lang="zh-CN" altLang="en-US" dirty="0"/>
                  <a:t>，在求所有的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a:t>
                </a:r>
                <a:endParaRPr lang="en-US" altLang="zh-CN" dirty="0"/>
              </a:p>
              <a:p>
                <a:r>
                  <a:rPr lang="zh-CN" altLang="en-US" dirty="0"/>
                  <a:t>我们令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oMath>
                </a14:m>
                <a:r>
                  <a:rPr lang="zh-CN" altLang="en-US" dirty="0"/>
                  <a:t>代表使</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oMath>
                </a14:m>
                <a:r>
                  <a:rPr lang="zh-CN" altLang="en-US" dirty="0"/>
                  <a:t>最小的</a:t>
                </a:r>
                <a14:m>
                  <m:oMath xmlns:m="http://schemas.openxmlformats.org/officeDocument/2006/math">
                    <m:r>
                      <a:rPr lang="en-US" altLang="zh-CN" b="0" i="1" smtClean="0">
                        <a:latin typeface="Cambria Math" panose="02040503050406030204" pitchFamily="18" charset="0"/>
                      </a:rPr>
                      <m:t>𝑡</m:t>
                    </m:r>
                  </m:oMath>
                </a14:m>
                <a:r>
                  <a:rPr lang="zh-CN" altLang="en-US" dirty="0"/>
                  <a:t>的位置，那么有一个性质：</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oMath>
                </a14:m>
                <a:endParaRPr lang="en-US" altLang="zh-CN" dirty="0"/>
              </a:p>
              <a:p>
                <a:endParaRPr lang="en-US" altLang="zh-CN" dirty="0"/>
              </a:p>
              <a:p>
                <a:r>
                  <a:rPr lang="zh-CN" altLang="en-US" dirty="0"/>
                  <a:t>也就是说，转移的位置是单调的。</a:t>
                </a:r>
              </a:p>
            </p:txBody>
          </p:sp>
        </mc:Choice>
        <mc:Fallback xmlns="">
          <p:sp>
            <p:nvSpPr>
              <p:cNvPr id="3" name="内容占位符 2">
                <a:extLst>
                  <a:ext uri="{FF2B5EF4-FFF2-40B4-BE49-F238E27FC236}">
                    <a16:creationId xmlns:a16="http://schemas.microsoft.com/office/drawing/2014/main" id="{807CED7C-FD35-4F4D-8A52-EA41AE012324}"/>
                  </a:ext>
                </a:extLst>
              </p:cNvPr>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8406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A75CE-C127-4445-970B-8696F781AC0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797898-5132-498E-B2D2-8496C769921F}"/>
                  </a:ext>
                </a:extLst>
              </p:cNvPr>
              <p:cNvSpPr>
                <a:spLocks noGrp="1"/>
              </p:cNvSpPr>
              <p:nvPr>
                <p:ph idx="1"/>
              </p:nvPr>
            </p:nvSpPr>
            <p:spPr/>
            <p:txBody>
              <a:bodyPr/>
              <a:lstStyle/>
              <a:p>
                <a:r>
                  <a:rPr lang="zh-CN" altLang="en-US" dirty="0"/>
                  <a:t>为了方便，我们令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代表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𝑔</m:t>
                        </m:r>
                      </m:e>
                      <m:sub>
                        <m:r>
                          <a:rPr lang="en-US" altLang="zh-CN" b="0" i="1" dirty="0" smtClean="0">
                            <a:latin typeface="Cambria Math" panose="02040503050406030204" pitchFamily="18" charset="0"/>
                          </a:rPr>
                          <m:t>𝑖</m:t>
                        </m:r>
                      </m:sub>
                    </m:sSub>
                  </m:oMath>
                </a14:m>
                <a:r>
                  <a:rPr lang="zh-CN" altLang="en-US" dirty="0"/>
                  <a:t>代表</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𝑖</m:t>
                        </m:r>
                      </m:sub>
                    </m:sSub>
                  </m:oMath>
                </a14:m>
                <a:r>
                  <a:rPr lang="zh-CN" altLang="en-US" dirty="0"/>
                  <a:t>，然后</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𝑐𝑜𝑠𝑡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𝑖</m:t>
                                </m:r>
                              </m:e>
                            </m:d>
                          </m:e>
                        </m:d>
                      </m:e>
                    </m:func>
                  </m:oMath>
                </a14:m>
                <a:endParaRPr lang="en-US" altLang="zh-CN" dirty="0"/>
              </a:p>
              <a:p>
                <a:r>
                  <a:rPr lang="zh-CN" altLang="en-US" dirty="0"/>
                  <a:t>我们考虑分治：</a:t>
                </a:r>
                <a14:m>
                  <m:oMath xmlns:m="http://schemas.openxmlformats.org/officeDocument/2006/math">
                    <m:r>
                      <a:rPr lang="en-US" altLang="zh-CN" b="0" i="1" smtClean="0">
                        <a:latin typeface="Cambria Math" panose="02040503050406030204" pitchFamily="18" charset="0"/>
                      </a:rPr>
                      <m:t>𝑠𝑜𝑙𝑣𝑒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e>
                    </m:d>
                  </m:oMath>
                </a14:m>
                <a:r>
                  <a:rPr lang="zh-CN" altLang="en-US" dirty="0"/>
                  <a:t>，代表我们要求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sub>
                    </m:sSub>
                  </m:oMath>
                </a14:m>
                <a:r>
                  <a:rPr lang="zh-CN" altLang="en-US" dirty="0"/>
                  <a:t>的值，且已知转移的位置一定在</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之间。</a:t>
                </a:r>
                <a:endParaRPr lang="en-US" altLang="zh-CN" dirty="0"/>
              </a:p>
              <a:p>
                <a:r>
                  <a:rPr lang="zh-CN" altLang="en-US" dirty="0"/>
                  <a:t>我们可以暴力求出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num>
                          <m:den>
                            <m:r>
                              <a:rPr lang="en-US" altLang="zh-CN" b="0" i="1" smtClean="0">
                                <a:latin typeface="Cambria Math" panose="02040503050406030204" pitchFamily="18" charset="0"/>
                              </a:rPr>
                              <m:t>2</m:t>
                            </m:r>
                          </m:den>
                        </m:f>
                      </m:sub>
                    </m:sSub>
                  </m:oMath>
                </a14:m>
                <a:r>
                  <a:rPr lang="zh-CN" altLang="en-US" dirty="0"/>
                  <a:t>的值以及最优的转移位置，然后递归求解左边和右边。如果不考虑计算</a:t>
                </a:r>
                <a14:m>
                  <m:oMath xmlns:m="http://schemas.openxmlformats.org/officeDocument/2006/math">
                    <m:r>
                      <a:rPr lang="en-US" altLang="zh-CN" b="0" i="1" smtClean="0">
                        <a:latin typeface="Cambria Math" panose="02040503050406030204" pitchFamily="18" charset="0"/>
                      </a:rPr>
                      <m:t>𝑐𝑜𝑠𝑡</m:t>
                    </m:r>
                  </m:oMath>
                </a14:m>
                <a:r>
                  <a:rPr lang="zh-CN" altLang="en-US" dirty="0"/>
                  <a:t>的时间，这样的复杂度为</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r>
                  <a:rPr lang="zh-CN" altLang="en-US" dirty="0"/>
                  <a:t>。</a:t>
                </a:r>
              </a:p>
            </p:txBody>
          </p:sp>
        </mc:Choice>
        <mc:Fallback xmlns="">
          <p:sp>
            <p:nvSpPr>
              <p:cNvPr id="3" name="内容占位符 2">
                <a:extLst>
                  <a:ext uri="{FF2B5EF4-FFF2-40B4-BE49-F238E27FC236}">
                    <a16:creationId xmlns:a16="http://schemas.microsoft.com/office/drawing/2014/main" id="{BE797898-5132-498E-B2D2-8496C769921F}"/>
                  </a:ext>
                </a:extLst>
              </p:cNvPr>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7010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ED32E-8824-40AB-BE79-BCA1B6CACDA6}"/>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02E97C-1DEF-4DEB-8AA8-0C1237382E61}"/>
                  </a:ext>
                </a:extLst>
              </p:cNvPr>
              <p:cNvSpPr>
                <a:spLocks noGrp="1"/>
              </p:cNvSpPr>
              <p:nvPr>
                <p:ph idx="1"/>
              </p:nvPr>
            </p:nvSpPr>
            <p:spPr/>
            <p:txBody>
              <a:bodyPr>
                <a:normAutofit/>
              </a:bodyPr>
              <a:lstStyle/>
              <a:p>
                <a:r>
                  <a:rPr lang="zh-CN" altLang="en-US" dirty="0"/>
                  <a:t>如何快速计算</a:t>
                </a:r>
                <a:r>
                  <a:rPr lang="en-US" altLang="zh-CN" dirty="0"/>
                  <a:t>cost</a:t>
                </a:r>
                <a:r>
                  <a:rPr lang="zh-CN" altLang="en-US" dirty="0"/>
                  <a:t>呢？</a:t>
                </a:r>
                <a:endParaRPr lang="en-US" altLang="zh-CN" dirty="0"/>
              </a:p>
              <a:p>
                <a:r>
                  <a:rPr lang="zh-CN" altLang="en-US" dirty="0"/>
                  <a:t>我们可以记录一个</a:t>
                </a:r>
                <a14:m>
                  <m:oMath xmlns:m="http://schemas.openxmlformats.org/officeDocument/2006/math">
                    <m:r>
                      <a:rPr lang="en-US" altLang="zh-CN" b="0" i="1" smtClean="0">
                        <a:latin typeface="Cambria Math" panose="02040503050406030204" pitchFamily="18" charset="0"/>
                      </a:rPr>
                      <m:t>𝑐𝑢𝑟𝐿</m:t>
                    </m:r>
                    <m:r>
                      <a:rPr lang="en-US" altLang="zh-CN" b="0" i="1" smtClean="0">
                        <a:latin typeface="Cambria Math" panose="02040503050406030204" pitchFamily="18" charset="0"/>
                      </a:rPr>
                      <m:t>,</m:t>
                    </m:r>
                    <m:r>
                      <a:rPr lang="en-US" altLang="zh-CN" b="0" i="1" smtClean="0">
                        <a:latin typeface="Cambria Math" panose="02040503050406030204" pitchFamily="18" charset="0"/>
                      </a:rPr>
                      <m:t>𝑐𝑢𝑟𝑅</m:t>
                    </m:r>
                  </m:oMath>
                </a14:m>
                <a:r>
                  <a:rPr lang="zh-CN" altLang="en-US" dirty="0"/>
                  <a:t>，以及一个</a:t>
                </a:r>
                <a14:m>
                  <m:oMath xmlns:m="http://schemas.openxmlformats.org/officeDocument/2006/math">
                    <m:r>
                      <a:rPr lang="en-US" altLang="zh-CN" b="0" i="1" smtClean="0">
                        <a:latin typeface="Cambria Math" panose="02040503050406030204" pitchFamily="18" charset="0"/>
                      </a:rPr>
                      <m:t>𝑐𝑢𝑟𝐶𝑜𝑠𝑡</m:t>
                    </m:r>
                  </m:oMath>
                </a14:m>
                <a:r>
                  <a:rPr lang="zh-CN" altLang="en-US" dirty="0"/>
                  <a:t>，代表我们知道</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𝑐𝑢𝑟𝐿</m:t>
                        </m:r>
                        <m:r>
                          <a:rPr lang="en-US" altLang="zh-CN" b="0" i="1" smtClean="0">
                            <a:latin typeface="Cambria Math" panose="02040503050406030204" pitchFamily="18" charset="0"/>
                          </a:rPr>
                          <m:t>,</m:t>
                        </m:r>
                        <m:r>
                          <a:rPr lang="en-US" altLang="zh-CN" b="0" i="1" smtClean="0">
                            <a:latin typeface="Cambria Math" panose="02040503050406030204" pitchFamily="18" charset="0"/>
                          </a:rPr>
                          <m:t>𝑐𝑢𝑟𝑅</m:t>
                        </m:r>
                      </m:e>
                    </m:d>
                  </m:oMath>
                </a14:m>
                <a:r>
                  <a:rPr lang="zh-CN" altLang="en-US" dirty="0"/>
                  <a:t>这段区间的代价为</a:t>
                </a:r>
                <a14:m>
                  <m:oMath xmlns:m="http://schemas.openxmlformats.org/officeDocument/2006/math">
                    <m:r>
                      <a:rPr lang="en-US" altLang="zh-CN" i="1">
                        <a:latin typeface="Cambria Math" panose="02040503050406030204" pitchFamily="18" charset="0"/>
                      </a:rPr>
                      <m:t>𝑐𝑢𝑟𝐶𝑜𝑠𝑡</m:t>
                    </m:r>
                  </m:oMath>
                </a14:m>
                <a:r>
                  <a:rPr lang="zh-CN" altLang="en-US" dirty="0"/>
                  <a:t>。同时记录一个</a:t>
                </a:r>
                <a14:m>
                  <m:oMath xmlns:m="http://schemas.openxmlformats.org/officeDocument/2006/math">
                    <m:r>
                      <a:rPr lang="en-US" altLang="zh-CN" b="0" i="1" smtClean="0">
                        <a:latin typeface="Cambria Math" panose="02040503050406030204" pitchFamily="18" charset="0"/>
                      </a:rPr>
                      <m:t>𝑐𝑛𝑡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oMath>
                </a14:m>
                <a:r>
                  <a:rPr lang="zh-CN" altLang="en-US" dirty="0"/>
                  <a:t>，代表数字</a:t>
                </a:r>
                <a14:m>
                  <m:oMath xmlns:m="http://schemas.openxmlformats.org/officeDocument/2006/math">
                    <m:r>
                      <a:rPr lang="en-US" altLang="zh-CN" b="0" i="1" smtClean="0">
                        <a:latin typeface="Cambria Math" panose="02040503050406030204" pitchFamily="18" charset="0"/>
                      </a:rPr>
                      <m:t>𝑖</m:t>
                    </m:r>
                  </m:oMath>
                </a14:m>
                <a:r>
                  <a:rPr lang="zh-CN" altLang="en-US" dirty="0"/>
                  <a:t>在区间内的出现次数。</a:t>
                </a:r>
                <a:endParaRPr lang="en-US" altLang="zh-CN" dirty="0"/>
              </a:p>
              <a:p>
                <a:r>
                  <a:rPr lang="zh-CN" altLang="en-US" dirty="0"/>
                  <a:t>每次询问一个</a:t>
                </a:r>
                <a14:m>
                  <m:oMath xmlns:m="http://schemas.openxmlformats.org/officeDocument/2006/math">
                    <m:r>
                      <a:rPr lang="en-US" altLang="zh-CN" b="0" i="1" smtClean="0">
                        <a:latin typeface="Cambria Math" panose="02040503050406030204" pitchFamily="18" charset="0"/>
                      </a:rPr>
                      <m:t>𝑐𝑜𝑠𝑡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zh-CN" altLang="en-US" dirty="0"/>
                  <a:t>时，我们直接暴力移动左右端点，并且更新</a:t>
                </a:r>
                <a14:m>
                  <m:oMath xmlns:m="http://schemas.openxmlformats.org/officeDocument/2006/math">
                    <m:r>
                      <a:rPr lang="en-US" altLang="zh-CN" b="0" i="1" smtClean="0">
                        <a:latin typeface="Cambria Math" panose="02040503050406030204" pitchFamily="18" charset="0"/>
                      </a:rPr>
                      <m:t>𝑐𝑛𝑡</m:t>
                    </m:r>
                    <m:r>
                      <a:rPr lang="en-US" altLang="zh-CN" b="0" i="1" smtClean="0">
                        <a:latin typeface="Cambria Math" panose="02040503050406030204" pitchFamily="18" charset="0"/>
                      </a:rPr>
                      <m:t>[]</m:t>
                    </m:r>
                  </m:oMath>
                </a14:m>
                <a:r>
                  <a:rPr lang="zh-CN" altLang="en-US" dirty="0"/>
                  <a:t>和</a:t>
                </a:r>
                <a14:m>
                  <m:oMath xmlns:m="http://schemas.openxmlformats.org/officeDocument/2006/math">
                    <m:r>
                      <a:rPr lang="en-US" altLang="zh-CN" b="0" i="1" dirty="0" smtClean="0">
                        <a:latin typeface="Cambria Math" panose="02040503050406030204" pitchFamily="18" charset="0"/>
                      </a:rPr>
                      <m:t>𝑐𝑢𝑟𝐶𝑜𝑠𝑡</m:t>
                    </m:r>
                  </m:oMath>
                </a14:m>
                <a:r>
                  <a:rPr lang="zh-CN" altLang="en-US" dirty="0"/>
                  <a:t>。看上去很暴力，但是如果我们的询问是按照分治的顺序进行的，那么可以发现总的移动次数是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r>
                  <a:rPr lang="zh-CN" altLang="en-US" dirty="0"/>
                  <a:t>的。</a:t>
                </a:r>
                <a:endParaRPr lang="en-US" altLang="zh-CN" dirty="0"/>
              </a:p>
              <a:p>
                <a:endParaRPr lang="en-US" altLang="zh-CN" dirty="0"/>
              </a:p>
              <a:p>
                <a:r>
                  <a:rPr lang="zh-CN" altLang="en-US" dirty="0"/>
                  <a:t>总复杂度：</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endParaRPr lang="zh-CN" altLang="en-US" dirty="0"/>
              </a:p>
            </p:txBody>
          </p:sp>
        </mc:Choice>
        <mc:Fallback xmlns="">
          <p:sp>
            <p:nvSpPr>
              <p:cNvPr id="3" name="内容占位符 2">
                <a:extLst>
                  <a:ext uri="{FF2B5EF4-FFF2-40B4-BE49-F238E27FC236}">
                    <a16:creationId xmlns:a16="http://schemas.microsoft.com/office/drawing/2014/main" id="{2C02E97C-1DEF-4DEB-8AA8-0C1237382E61}"/>
                  </a:ext>
                </a:extLst>
              </p:cNvPr>
              <p:cNvSpPr>
                <a:spLocks noGrp="1" noRot="1" noChangeAspect="1" noMove="1" noResize="1" noEditPoints="1" noAdjustHandles="1" noChangeArrowheads="1" noChangeShapeType="1" noTextEdit="1"/>
              </p:cNvSpPr>
              <p:nvPr>
                <p:ph idx="1"/>
              </p:nvPr>
            </p:nvSpPr>
            <p:spPr>
              <a:blipFill>
                <a:blip r:embed="rId3"/>
                <a:stretch>
                  <a:fillRect l="-1043" t="-252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5094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AE76A-23BB-4B66-92BC-0DE3FEF2845C}"/>
              </a:ext>
            </a:extLst>
          </p:cNvPr>
          <p:cNvSpPr>
            <a:spLocks noGrp="1"/>
          </p:cNvSpPr>
          <p:nvPr>
            <p:ph type="title"/>
          </p:nvPr>
        </p:nvSpPr>
        <p:spPr/>
        <p:txBody>
          <a:bodyPr/>
          <a:lstStyle/>
          <a:p>
            <a:r>
              <a:rPr lang="en-US" altLang="zh-CN" dirty="0"/>
              <a:t>CF856B Similar Words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448767-AE3F-4322-8B7F-7E5362CF602A}"/>
                  </a:ext>
                </a:extLst>
              </p:cNvPr>
              <p:cNvSpPr>
                <a:spLocks noGrp="1"/>
              </p:cNvSpPr>
              <p:nvPr>
                <p:ph idx="1"/>
              </p:nvPr>
            </p:nvSpPr>
            <p:spPr/>
            <p:txBody>
              <a:bodyPr/>
              <a:lstStyle/>
              <a:p>
                <a:r>
                  <a:rPr lang="zh-CN" altLang="en-US" dirty="0"/>
                  <a:t>我们定义两个字符串相似，当且仅当将某一个字符串的第一个字符删除后可以得到另一个字符串。</a:t>
                </a:r>
                <a:endParaRPr lang="en-US" altLang="zh-CN" dirty="0"/>
              </a:p>
              <a:p>
                <a:r>
                  <a:rPr lang="zh-CN" altLang="en-US" dirty="0"/>
                  <a:t>给定一个字符串集合</a:t>
                </a:r>
                <a14:m>
                  <m:oMath xmlns:m="http://schemas.openxmlformats.org/officeDocument/2006/math">
                    <m:r>
                      <a:rPr lang="en-US" altLang="zh-CN" b="0" i="1" smtClean="0">
                        <a:latin typeface="Cambria Math" panose="02040503050406030204" pitchFamily="18" charset="0"/>
                      </a:rPr>
                      <m:t>𝑆</m:t>
                    </m:r>
                  </m:oMath>
                </a14:m>
                <a:r>
                  <a:rPr lang="zh-CN" altLang="en-US" dirty="0"/>
                  <a:t>，你需要找出一个最大的字符串集合</a:t>
                </a:r>
                <a14:m>
                  <m:oMath xmlns:m="http://schemas.openxmlformats.org/officeDocument/2006/math">
                    <m:r>
                      <a:rPr lang="en-US" altLang="zh-CN" b="0" i="1" smtClean="0">
                        <a:latin typeface="Cambria Math" panose="02040503050406030204" pitchFamily="18" charset="0"/>
                      </a:rPr>
                      <m:t>𝑇</m:t>
                    </m:r>
                  </m:oMath>
                </a14:m>
                <a:r>
                  <a:rPr lang="zh-CN" altLang="en-US" dirty="0"/>
                  <a:t>，使得</a:t>
                </a:r>
                <a:endParaRPr lang="en-US" altLang="zh-CN" dirty="0"/>
              </a:p>
              <a:p>
                <a:r>
                  <a:rPr lang="zh-CN" altLang="en-US" dirty="0"/>
                  <a:t>每个</a:t>
                </a:r>
                <a14:m>
                  <m:oMath xmlns:m="http://schemas.openxmlformats.org/officeDocument/2006/math">
                    <m:r>
                      <a:rPr lang="en-US" altLang="zh-CN" b="0" i="1" smtClean="0">
                        <a:latin typeface="Cambria Math" panose="02040503050406030204" pitchFamily="18" charset="0"/>
                      </a:rPr>
                      <m:t>𝑇</m:t>
                    </m:r>
                  </m:oMath>
                </a14:m>
                <a:r>
                  <a:rPr lang="zh-CN" altLang="en-US" dirty="0"/>
                  <a:t>中的字符串都是</a:t>
                </a:r>
                <a14:m>
                  <m:oMath xmlns:m="http://schemas.openxmlformats.org/officeDocument/2006/math">
                    <m:r>
                      <a:rPr lang="en-US" altLang="zh-CN" b="0" i="1" smtClean="0">
                        <a:latin typeface="Cambria Math" panose="02040503050406030204" pitchFamily="18" charset="0"/>
                      </a:rPr>
                      <m:t>𝑆</m:t>
                    </m:r>
                  </m:oMath>
                </a14:m>
                <a:r>
                  <a:rPr lang="zh-CN" altLang="en-US" dirty="0"/>
                  <a:t>中某个字符串的前缀；</a:t>
                </a:r>
                <a:endParaRPr lang="en-US" altLang="zh-CN" dirty="0"/>
              </a:p>
              <a:p>
                <a14:m>
                  <m:oMath xmlns:m="http://schemas.openxmlformats.org/officeDocument/2006/math">
                    <m:r>
                      <a:rPr lang="en-US" altLang="zh-CN" b="0" i="1" smtClean="0">
                        <a:latin typeface="Cambria Math" panose="02040503050406030204" pitchFamily="18" charset="0"/>
                      </a:rPr>
                      <m:t>𝑇</m:t>
                    </m:r>
                  </m:oMath>
                </a14:m>
                <a:r>
                  <a:rPr lang="zh-CN" altLang="en-US" dirty="0"/>
                  <a:t>中不存在相似的字符串；</a:t>
                </a:r>
                <a:endParaRPr lang="en-US" altLang="zh-CN" dirty="0"/>
              </a:p>
              <a:p>
                <a:endParaRPr lang="en-US" altLang="zh-CN" dirty="0"/>
              </a:p>
              <a:p>
                <a:r>
                  <a:rPr lang="zh-CN" altLang="en-US" dirty="0"/>
                  <a:t>给定的字符串总长不超过</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endParaRPr lang="en-US" altLang="zh-CN" dirty="0"/>
              </a:p>
            </p:txBody>
          </p:sp>
        </mc:Choice>
        <mc:Fallback xmlns="">
          <p:sp>
            <p:nvSpPr>
              <p:cNvPr id="3" name="内容占位符 2">
                <a:extLst>
                  <a:ext uri="{FF2B5EF4-FFF2-40B4-BE49-F238E27FC236}">
                    <a16:creationId xmlns:a16="http://schemas.microsoft.com/office/drawing/2014/main" id="{40448767-AE3F-4322-8B7F-7E5362CF602A}"/>
                  </a:ext>
                </a:extLst>
              </p:cNvPr>
              <p:cNvSpPr>
                <a:spLocks noGrp="1" noRot="1" noChangeAspect="1" noMove="1" noResize="1" noEditPoints="1" noAdjustHandles="1" noChangeArrowheads="1" noChangeShapeType="1" noTextEdit="1"/>
              </p:cNvSpPr>
              <p:nvPr>
                <p:ph idx="1"/>
              </p:nvPr>
            </p:nvSpPr>
            <p:spPr>
              <a:blipFill>
                <a:blip r:embed="rId3"/>
                <a:stretch>
                  <a:fillRect l="-1043" t="-252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1848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07C08-ADD0-4DBF-B697-BD420801383E}"/>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DDFFD4-642B-4510-A89F-DC536CF673C8}"/>
                  </a:ext>
                </a:extLst>
              </p:cNvPr>
              <p:cNvSpPr>
                <a:spLocks noGrp="1"/>
              </p:cNvSpPr>
              <p:nvPr>
                <p:ph idx="1"/>
              </p:nvPr>
            </p:nvSpPr>
            <p:spPr/>
            <p:txBody>
              <a:bodyPr/>
              <a:lstStyle/>
              <a:p>
                <a:r>
                  <a:rPr lang="zh-CN" altLang="en-US" dirty="0"/>
                  <a:t>我们将所有集合</a:t>
                </a:r>
                <a14:m>
                  <m:oMath xmlns:m="http://schemas.openxmlformats.org/officeDocument/2006/math">
                    <m:r>
                      <a:rPr lang="en-US" altLang="zh-CN" b="0" i="1" smtClean="0">
                        <a:latin typeface="Cambria Math" panose="02040503050406030204" pitchFamily="18" charset="0"/>
                      </a:rPr>
                      <m:t>𝑆</m:t>
                    </m:r>
                  </m:oMath>
                </a14:m>
                <a:r>
                  <a:rPr lang="zh-CN" altLang="en-US" dirty="0"/>
                  <a:t>中的字符串以及其所有前缀放到一个集合内（可以用字典树中的节点编号表示每个前缀）；</a:t>
                </a:r>
                <a:endParaRPr lang="en-US" altLang="zh-CN" dirty="0"/>
              </a:p>
              <a:p>
                <a:r>
                  <a:rPr lang="zh-CN" altLang="en-US" dirty="0"/>
                  <a:t>对于集合中一个字符串</a:t>
                </a:r>
                <a14:m>
                  <m:oMath xmlns:m="http://schemas.openxmlformats.org/officeDocument/2006/math">
                    <m:r>
                      <a:rPr lang="en-US" altLang="zh-CN" b="0" i="1" smtClean="0">
                        <a:latin typeface="Cambria Math" panose="02040503050406030204" pitchFamily="18" charset="0"/>
                      </a:rPr>
                      <m:t>𝑥</m:t>
                    </m:r>
                  </m:oMath>
                </a14:m>
                <a:r>
                  <a:rPr lang="zh-CN" altLang="en-US" dirty="0"/>
                  <a:t>，如果集合中存在一个字符串</a:t>
                </a:r>
                <a14:m>
                  <m:oMath xmlns:m="http://schemas.openxmlformats.org/officeDocument/2006/math">
                    <m:r>
                      <a:rPr lang="en-US" altLang="zh-CN" b="0" i="1" smtClean="0">
                        <a:latin typeface="Cambria Math" panose="02040503050406030204" pitchFamily="18" charset="0"/>
                      </a:rPr>
                      <m:t>𝑦</m:t>
                    </m:r>
                  </m:oMath>
                </a14:m>
                <a:r>
                  <a:rPr lang="zh-CN" altLang="en-US" dirty="0"/>
                  <a:t>使得</a:t>
                </a:r>
                <a14:m>
                  <m:oMath xmlns:m="http://schemas.openxmlformats.org/officeDocument/2006/math">
                    <m:r>
                      <a:rPr lang="en-US" altLang="zh-CN" b="0" i="1" dirty="0" smtClean="0">
                        <a:latin typeface="Cambria Math" panose="02040503050406030204" pitchFamily="18" charset="0"/>
                      </a:rPr>
                      <m:t>𝑥</m:t>
                    </m:r>
                  </m:oMath>
                </a14:m>
                <a:r>
                  <a:rPr lang="zh-CN" altLang="en-US" dirty="0"/>
                  <a:t>去掉第一个字符得到的字符串为</a:t>
                </a:r>
                <a14:m>
                  <m:oMath xmlns:m="http://schemas.openxmlformats.org/officeDocument/2006/math">
                    <m:r>
                      <a:rPr lang="en-US" altLang="zh-CN" b="0" i="1" smtClean="0">
                        <a:latin typeface="Cambria Math" panose="02040503050406030204" pitchFamily="18" charset="0"/>
                      </a:rPr>
                      <m:t>𝑦</m:t>
                    </m:r>
                  </m:oMath>
                </a14:m>
                <a:r>
                  <a:rPr lang="zh-CN" altLang="en-US" dirty="0"/>
                  <a:t>，那么就可以令</a:t>
                </a:r>
                <a14:m>
                  <m:oMath xmlns:m="http://schemas.openxmlformats.org/officeDocument/2006/math">
                    <m:r>
                      <a:rPr lang="en-US" altLang="zh-CN" b="0" i="1" smtClean="0">
                        <a:latin typeface="Cambria Math" panose="02040503050406030204" pitchFamily="18" charset="0"/>
                      </a:rPr>
                      <m:t>𝑦</m:t>
                    </m:r>
                  </m:oMath>
                </a14:m>
                <a:r>
                  <a:rPr lang="zh-CN" altLang="en-US" dirty="0"/>
                  <a:t>为</a:t>
                </a:r>
                <a14:m>
                  <m:oMath xmlns:m="http://schemas.openxmlformats.org/officeDocument/2006/math">
                    <m:r>
                      <a:rPr lang="en-US" altLang="zh-CN" b="0" i="1" dirty="0" smtClean="0">
                        <a:latin typeface="Cambria Math" panose="02040503050406030204" pitchFamily="18" charset="0"/>
                      </a:rPr>
                      <m:t>𝑥</m:t>
                    </m:r>
                  </m:oMath>
                </a14:m>
                <a:r>
                  <a:rPr lang="zh-CN" altLang="en-US" dirty="0"/>
                  <a:t>的“父亲”。这个东西可以用字典树或者哈希等方法求出来。</a:t>
                </a:r>
                <a:endParaRPr lang="en-US" altLang="zh-CN" dirty="0"/>
              </a:p>
              <a:p>
                <a:endParaRPr lang="en-US" altLang="zh-CN" dirty="0"/>
              </a:p>
              <a:p>
                <a:r>
                  <a:rPr lang="zh-CN" altLang="en-US" dirty="0"/>
                  <a:t>通过这种方式，我们可以得到一个森林，那么问题就相当于要选择若干个点，使得没有任何两个点是父子关系。</a:t>
                </a:r>
                <a:endParaRPr lang="en-US" altLang="zh-CN" dirty="0"/>
              </a:p>
              <a:p>
                <a:r>
                  <a:rPr lang="zh-CN" altLang="en-US" dirty="0"/>
                  <a:t>这是个经典树形</a:t>
                </a:r>
                <a:r>
                  <a:rPr lang="en-US" altLang="zh-CN" dirty="0" err="1"/>
                  <a:t>dp</a:t>
                </a:r>
                <a:r>
                  <a:rPr lang="zh-CN" altLang="en-US" dirty="0"/>
                  <a:t>。</a:t>
                </a:r>
              </a:p>
            </p:txBody>
          </p:sp>
        </mc:Choice>
        <mc:Fallback xmlns="">
          <p:sp>
            <p:nvSpPr>
              <p:cNvPr id="3" name="内容占位符 2">
                <a:extLst>
                  <a:ext uri="{FF2B5EF4-FFF2-40B4-BE49-F238E27FC236}">
                    <a16:creationId xmlns:a16="http://schemas.microsoft.com/office/drawing/2014/main" id="{5DDDFFD4-642B-4510-A89F-DC536CF673C8}"/>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5298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7DC90-3760-4571-8C6B-FC8C5FFA9251}"/>
              </a:ext>
            </a:extLst>
          </p:cNvPr>
          <p:cNvSpPr>
            <a:spLocks noGrp="1"/>
          </p:cNvSpPr>
          <p:nvPr>
            <p:ph type="title"/>
          </p:nvPr>
        </p:nvSpPr>
        <p:spPr/>
        <p:txBody>
          <a:bodyPr/>
          <a:lstStyle/>
          <a:p>
            <a:r>
              <a:rPr lang="en-US" altLang="zh-CN" dirty="0"/>
              <a:t>CF1409F Subsequences of Length Two</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4E8B68-FC7D-4367-899B-0B6B4D9425B5}"/>
                  </a:ext>
                </a:extLst>
              </p:cNvPr>
              <p:cNvSpPr>
                <a:spLocks noGrp="1"/>
              </p:cNvSpPr>
              <p:nvPr>
                <p:ph idx="1"/>
              </p:nvPr>
            </p:nvSpPr>
            <p:spPr/>
            <p:txBody>
              <a:bodyPr>
                <a:normAutofit/>
              </a:bodyPr>
              <a:lstStyle/>
              <a:p>
                <a:r>
                  <a:rPr lang="zh-CN" altLang="en-US" dirty="0"/>
                  <a:t>给定两个字符串</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2≤</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≤200,</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=2</m:t>
                        </m:r>
                      </m:e>
                    </m:d>
                  </m:oMath>
                </a14:m>
                <a:r>
                  <a:rPr lang="zh-CN" altLang="en-US" dirty="0"/>
                  <a:t>。你可以修改</a:t>
                </a:r>
                <a14:m>
                  <m:oMath xmlns:m="http://schemas.openxmlformats.org/officeDocument/2006/math">
                    <m:r>
                      <a:rPr lang="en-US" altLang="zh-CN" b="0" i="1" smtClean="0">
                        <a:latin typeface="Cambria Math" panose="02040503050406030204" pitchFamily="18" charset="0"/>
                      </a:rPr>
                      <m:t>𝑠</m:t>
                    </m:r>
                  </m:oMath>
                </a14:m>
                <a:r>
                  <a:rPr lang="zh-CN" altLang="en-US" dirty="0"/>
                  <a:t>中最多</a:t>
                </a:r>
                <a14:m>
                  <m:oMath xmlns:m="http://schemas.openxmlformats.org/officeDocument/2006/math">
                    <m:r>
                      <a:rPr lang="en-US" altLang="zh-CN" b="0" i="1" smtClean="0">
                        <a:latin typeface="Cambria Math" panose="02040503050406030204" pitchFamily="18" charset="0"/>
                      </a:rPr>
                      <m:t>𝑘</m:t>
                    </m:r>
                  </m:oMath>
                </a14:m>
                <a:r>
                  <a:rPr lang="zh-CN" altLang="en-US" dirty="0"/>
                  <a:t>个字符</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，使得</a:t>
                </a:r>
                <a14:m>
                  <m:oMath xmlns:m="http://schemas.openxmlformats.org/officeDocument/2006/math">
                    <m:r>
                      <a:rPr lang="en-US" altLang="zh-CN" b="0" i="1" smtClean="0">
                        <a:latin typeface="Cambria Math" panose="02040503050406030204" pitchFamily="18" charset="0"/>
                      </a:rPr>
                      <m:t>𝑡</m:t>
                    </m:r>
                  </m:oMath>
                </a14:m>
                <a:r>
                  <a:rPr lang="zh-CN" altLang="en-US" dirty="0"/>
                  <a:t>作为子序列在</a:t>
                </a:r>
                <a14:m>
                  <m:oMath xmlns:m="http://schemas.openxmlformats.org/officeDocument/2006/math">
                    <m:r>
                      <a:rPr lang="en-US" altLang="zh-CN" b="0" i="1" smtClean="0">
                        <a:latin typeface="Cambria Math" panose="02040503050406030204" pitchFamily="18" charset="0"/>
                      </a:rPr>
                      <m:t>𝑠</m:t>
                    </m:r>
                  </m:oMath>
                </a14:m>
                <a:r>
                  <a:rPr lang="zh-CN" altLang="en-US" dirty="0"/>
                  <a:t>中的出现次数尽可能多。</a:t>
                </a: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24E8B68-FC7D-4367-899B-0B6B4D9425B5}"/>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0458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48A516-3913-4E60-A12D-D51E97DBF7A4}"/>
              </a:ext>
            </a:extLst>
          </p:cNvPr>
          <p:cNvSpPr>
            <a:spLocks noGrp="1"/>
          </p:cNvSpPr>
          <p:nvPr>
            <p:ph type="title"/>
          </p:nvPr>
        </p:nvSpPr>
        <p:spPr/>
        <p:txBody>
          <a:bodyPr/>
          <a:lstStyle/>
          <a:p>
            <a:r>
              <a:rPr lang="en-US" altLang="zh-CN" dirty="0"/>
              <a:t>CF815C Karen and Supermarket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A8D09D-457B-4FA2-99C7-DA7E580B3A5D}"/>
                  </a:ext>
                </a:extLst>
              </p:cNvPr>
              <p:cNvSpPr>
                <a:spLocks noGrp="1"/>
              </p:cNvSpPr>
              <p:nvPr>
                <p:ph idx="1"/>
              </p:nvPr>
            </p:nvSpPr>
            <p:spPr/>
            <p:txBody>
              <a:bodyPr/>
              <a:lstStyle/>
              <a:p>
                <a:r>
                  <a:rPr lang="zh-CN" altLang="en-US" dirty="0"/>
                  <a:t>商店里有</a:t>
                </a:r>
                <a14:m>
                  <m:oMath xmlns:m="http://schemas.openxmlformats.org/officeDocument/2006/math">
                    <m:r>
                      <a:rPr lang="en-US" altLang="zh-CN" b="0" i="1" smtClean="0">
                        <a:latin typeface="Cambria Math" panose="02040503050406030204" pitchFamily="18" charset="0"/>
                      </a:rPr>
                      <m:t>𝑛</m:t>
                    </m:r>
                  </m:oMath>
                </a14:m>
                <a:r>
                  <a:rPr lang="zh-CN" altLang="en-US" dirty="0"/>
                  <a:t>件商品，第</a:t>
                </a:r>
                <a14:m>
                  <m:oMath xmlns:m="http://schemas.openxmlformats.org/officeDocument/2006/math">
                    <m:r>
                      <a:rPr lang="en-US" altLang="zh-CN" b="0" i="1" smtClean="0">
                        <a:latin typeface="Cambria Math" panose="02040503050406030204" pitchFamily="18" charset="0"/>
                      </a:rPr>
                      <m:t>𝑖</m:t>
                    </m:r>
                  </m:oMath>
                </a14:m>
                <a:r>
                  <a:rPr lang="zh-CN" altLang="en-US" dirty="0"/>
                  <a:t>件商品价格为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。每件商品只能被购买一次。</a:t>
                </a:r>
                <a:endParaRPr lang="en-US" altLang="zh-CN" dirty="0"/>
              </a:p>
              <a:p>
                <a:r>
                  <a:rPr lang="zh-CN" altLang="en-US" dirty="0"/>
                  <a:t>每个商品都有一个优惠券，使用后商品的价格会减少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t>。但是有一个限制：使用商品</a:t>
                </a:r>
                <a14:m>
                  <m:oMath xmlns:m="http://schemas.openxmlformats.org/officeDocument/2006/math">
                    <m:r>
                      <a:rPr lang="en-US" altLang="zh-CN" b="0" i="1" smtClean="0">
                        <a:latin typeface="Cambria Math" panose="02040503050406030204" pitchFamily="18" charset="0"/>
                      </a:rPr>
                      <m:t>𝑖</m:t>
                    </m:r>
                  </m:oMath>
                </a14:m>
                <a:r>
                  <a:rPr lang="zh-CN" altLang="en-US" dirty="0"/>
                  <a:t>的优惠券，必须先使用商品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𝑖</m:t>
                        </m:r>
                      </m:e>
                    </m:d>
                  </m:oMath>
                </a14:m>
                <a:r>
                  <a:rPr lang="zh-CN" altLang="en-US" dirty="0"/>
                  <a:t>的优惠券，但是对商品</a:t>
                </a:r>
                <a:r>
                  <a:rPr lang="en-US" altLang="zh-CN" dirty="0"/>
                  <a:t>1</a:t>
                </a:r>
                <a:r>
                  <a:rPr lang="zh-CN" altLang="en-US" dirty="0"/>
                  <a:t>的优惠券没有限制。</a:t>
                </a:r>
                <a:endParaRPr lang="en-US" altLang="zh-CN" dirty="0"/>
              </a:p>
              <a:p>
                <a:endParaRPr lang="en-US" altLang="zh-CN" dirty="0"/>
              </a:p>
              <a:p>
                <a:r>
                  <a:rPr lang="zh-CN" altLang="en-US" dirty="0"/>
                  <a:t>你有</a:t>
                </a:r>
                <a14:m>
                  <m:oMath xmlns:m="http://schemas.openxmlformats.org/officeDocument/2006/math">
                    <m:r>
                      <a:rPr lang="en-US" altLang="zh-CN" b="0" i="1" smtClean="0">
                        <a:latin typeface="Cambria Math" panose="02040503050406030204" pitchFamily="18" charset="0"/>
                      </a:rPr>
                      <m:t>𝑏</m:t>
                    </m:r>
                  </m:oMath>
                </a14:m>
                <a:r>
                  <a:rPr lang="zh-CN" altLang="en-US" dirty="0"/>
                  <a:t>块钱，你最多能买多少商品？</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≤5000;</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9</m:t>
                        </m:r>
                      </m:sup>
                    </m:sSup>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0A8D09D-457B-4FA2-99C7-DA7E580B3A5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839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CE2BE-9B0C-4E47-84D1-0C3882A09677}"/>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411585-27F5-46B7-9CEB-7907BC34FD3D}"/>
                  </a:ext>
                </a:extLst>
              </p:cNvPr>
              <p:cNvSpPr>
                <a:spLocks noGrp="1"/>
              </p:cNvSpPr>
              <p:nvPr>
                <p:ph idx="1"/>
              </p:nvPr>
            </p:nvSpPr>
            <p:spPr/>
            <p:txBody>
              <a:bodyPr/>
              <a:lstStyle/>
              <a:p>
                <a:r>
                  <a:rPr lang="zh-CN" altLang="en-US" dirty="0"/>
                  <a:t>容易发现优惠券会形成一个树形结构，于是可以考虑树形</a:t>
                </a:r>
                <a:r>
                  <a:rPr lang="en-US" altLang="zh-CN" dirty="0" err="1"/>
                  <a:t>dp</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,0/1</m:t>
                        </m:r>
                      </m:sub>
                    </m:sSub>
                  </m:oMath>
                </a14:m>
                <a:r>
                  <a:rPr lang="zh-CN" altLang="en-US" dirty="0"/>
                  <a:t>代表考虑以</a:t>
                </a:r>
                <a14:m>
                  <m:oMath xmlns:m="http://schemas.openxmlformats.org/officeDocument/2006/math">
                    <m:r>
                      <a:rPr lang="en-US" altLang="zh-CN" b="0" i="1" smtClean="0">
                        <a:latin typeface="Cambria Math" panose="02040503050406030204" pitchFamily="18" charset="0"/>
                      </a:rPr>
                      <m:t>𝑢</m:t>
                    </m:r>
                  </m:oMath>
                </a14:m>
                <a:r>
                  <a:rPr lang="zh-CN" altLang="en-US" dirty="0"/>
                  <a:t>为根的子树，买下</a:t>
                </a:r>
                <a14:m>
                  <m:oMath xmlns:m="http://schemas.openxmlformats.org/officeDocument/2006/math">
                    <m:r>
                      <a:rPr lang="en-US" altLang="zh-CN" b="0" i="1" smtClean="0">
                        <a:latin typeface="Cambria Math" panose="02040503050406030204" pitchFamily="18" charset="0"/>
                      </a:rPr>
                      <m:t>𝑖</m:t>
                    </m:r>
                  </m:oMath>
                </a14:m>
                <a:r>
                  <a:rPr lang="zh-CN" altLang="en-US" dirty="0"/>
                  <a:t>件商品，商品</a:t>
                </a:r>
                <a14:m>
                  <m:oMath xmlns:m="http://schemas.openxmlformats.org/officeDocument/2006/math">
                    <m:r>
                      <a:rPr lang="en-US" altLang="zh-CN" b="0" i="1" smtClean="0">
                        <a:latin typeface="Cambria Math" panose="02040503050406030204" pitchFamily="18" charset="0"/>
                      </a:rPr>
                      <m:t>𝑢</m:t>
                    </m:r>
                  </m:oMath>
                </a14:m>
                <a:r>
                  <a:rPr lang="zh-CN" altLang="en-US" dirty="0"/>
                  <a:t>子树内商品不能</a:t>
                </a:r>
                <a:r>
                  <a:rPr lang="en-US" altLang="zh-CN" dirty="0"/>
                  <a:t>/</a:t>
                </a:r>
                <a:r>
                  <a:rPr lang="zh-CN" altLang="en-US" dirty="0"/>
                  <a:t>能使用优惠券，此时最小花费是多少。</a:t>
                </a:r>
                <a:endParaRPr lang="en-US" altLang="zh-CN" dirty="0"/>
              </a:p>
              <a:p>
                <a:r>
                  <a:rPr lang="zh-CN" altLang="en-US" dirty="0"/>
                  <a:t>状态写出来以后，转移就很显然了，这里不再赘述。</a:t>
                </a:r>
                <a:endParaRPr lang="en-US" altLang="zh-CN" dirty="0"/>
              </a:p>
              <a:p>
                <a:endParaRPr lang="en-US" altLang="zh-CN" dirty="0"/>
              </a:p>
              <a:p>
                <a:r>
                  <a:rPr lang="zh-CN" altLang="en-US" dirty="0"/>
                  <a:t>取最大的</a:t>
                </a:r>
                <a14:m>
                  <m:oMath xmlns:m="http://schemas.openxmlformats.org/officeDocument/2006/math">
                    <m:r>
                      <a:rPr lang="en-US" altLang="zh-CN" b="0" i="1" smtClean="0">
                        <a:latin typeface="Cambria Math" panose="02040503050406030204" pitchFamily="18" charset="0"/>
                      </a:rPr>
                      <m:t>𝑖</m:t>
                    </m:r>
                  </m:oMath>
                </a14:m>
                <a:r>
                  <a:rPr lang="zh-CN" altLang="en-US" dirty="0"/>
                  <a:t>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m:t>
                    </m:r>
                  </m:oMath>
                </a14:m>
                <a:r>
                  <a:rPr lang="zh-CN" altLang="en-US" dirty="0"/>
                  <a:t>，则</a:t>
                </a:r>
                <a14:m>
                  <m:oMath xmlns:m="http://schemas.openxmlformats.org/officeDocument/2006/math">
                    <m:r>
                      <a:rPr lang="en-US" altLang="zh-CN" b="0" i="1" smtClean="0">
                        <a:latin typeface="Cambria Math" panose="02040503050406030204" pitchFamily="18" charset="0"/>
                      </a:rPr>
                      <m:t>𝑖</m:t>
                    </m:r>
                  </m:oMath>
                </a14:m>
                <a:r>
                  <a:rPr lang="zh-CN" altLang="en-US" dirty="0"/>
                  <a:t>为答案。</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A411585-27F5-46B7-9CEB-7907BC34FD3D}"/>
                  </a:ext>
                </a:extLst>
              </p:cNvPr>
              <p:cNvSpPr>
                <a:spLocks noGrp="1" noRot="1" noChangeAspect="1" noMove="1" noResize="1" noEditPoints="1" noAdjustHandles="1" noChangeArrowheads="1" noChangeShapeType="1" noTextEdit="1"/>
              </p:cNvSpPr>
              <p:nvPr>
                <p:ph idx="1"/>
              </p:nvPr>
            </p:nvSpPr>
            <p:spPr>
              <a:blipFill>
                <a:blip r:embed="rId3"/>
                <a:stretch>
                  <a:fillRect l="-1043" t="-2521"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6799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C8F2E-CE2D-4E2B-BB72-82ECD4A847AE}"/>
              </a:ext>
            </a:extLst>
          </p:cNvPr>
          <p:cNvSpPr>
            <a:spLocks noGrp="1"/>
          </p:cNvSpPr>
          <p:nvPr>
            <p:ph type="title"/>
          </p:nvPr>
        </p:nvSpPr>
        <p:spPr/>
        <p:txBody>
          <a:bodyPr/>
          <a:lstStyle/>
          <a:p>
            <a:r>
              <a:rPr lang="en-US" altLang="zh-CN" dirty="0"/>
              <a:t>CF804D Expected diameter of a tree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7B227B-B272-458A-9EE8-A6375E67B510}"/>
                  </a:ext>
                </a:extLst>
              </p:cNvPr>
              <p:cNvSpPr>
                <a:spLocks noGrp="1"/>
              </p:cNvSpPr>
              <p:nvPr>
                <p:ph idx="1"/>
              </p:nvPr>
            </p:nvSpPr>
            <p:spPr/>
            <p:txBody>
              <a:bodyPr/>
              <a:lstStyle/>
              <a:p>
                <a:r>
                  <a:rPr lang="zh-CN" altLang="en-US" dirty="0"/>
                  <a:t>给一个</a:t>
                </a:r>
                <a14:m>
                  <m:oMath xmlns:m="http://schemas.openxmlformats.org/officeDocument/2006/math">
                    <m:r>
                      <a:rPr lang="en-US" altLang="zh-CN" b="0" i="1" smtClean="0">
                        <a:latin typeface="Cambria Math" panose="02040503050406030204" pitchFamily="18" charset="0"/>
                      </a:rPr>
                      <m:t>𝑛</m:t>
                    </m:r>
                  </m:oMath>
                </a14:m>
                <a:r>
                  <a:rPr lang="zh-CN" altLang="en-US" dirty="0"/>
                  <a:t>个点的森林，</a:t>
                </a:r>
                <a14:m>
                  <m:oMath xmlns:m="http://schemas.openxmlformats.org/officeDocument/2006/math">
                    <m:r>
                      <a:rPr lang="en-US" altLang="zh-CN" i="1" dirty="0" smtClean="0">
                        <a:latin typeface="Cambria Math" panose="02040503050406030204" pitchFamily="18" charset="0"/>
                      </a:rPr>
                      <m:t>𝑞</m:t>
                    </m:r>
                  </m:oMath>
                </a14:m>
                <a:r>
                  <a:rPr lang="zh-CN" altLang="en-US" dirty="0"/>
                  <a:t>次询问，每个询问两个点，你需要回答：</a:t>
                </a:r>
                <a:endParaRPr lang="en-US" altLang="zh-CN" dirty="0"/>
              </a:p>
              <a:p>
                <a:r>
                  <a:rPr lang="zh-CN" altLang="en-US" dirty="0"/>
                  <a:t>如果从这两个点所在的连通块内等概率随机选取两个点，并将其连接起来，此时形成的树的直径的期望值是多少。</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147B227B-B272-458A-9EE8-A6375E67B510}"/>
                  </a:ext>
                </a:extLst>
              </p:cNvPr>
              <p:cNvSpPr>
                <a:spLocks noGrp="1" noRot="1" noChangeAspect="1" noMove="1" noResize="1" noEditPoints="1" noAdjustHandles="1" noChangeArrowheads="1" noChangeShapeType="1" noTextEdit="1"/>
              </p:cNvSpPr>
              <p:nvPr>
                <p:ph idx="1"/>
              </p:nvPr>
            </p:nvSpPr>
            <p:spPr>
              <a:blipFill>
                <a:blip r:embed="rId3"/>
                <a:stretch>
                  <a:fillRect l="-1043" t="-238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8094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7FA11-CA34-4903-8CBD-506F6CA0EFD9}"/>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35BC0E-4DAF-4DFC-94C6-38A1B6359118}"/>
                  </a:ext>
                </a:extLst>
              </p:cNvPr>
              <p:cNvSpPr>
                <a:spLocks noGrp="1"/>
              </p:cNvSpPr>
              <p:nvPr>
                <p:ph idx="1"/>
              </p:nvPr>
            </p:nvSpPr>
            <p:spPr/>
            <p:txBody>
              <a:bodyPr/>
              <a:lstStyle/>
              <a:p>
                <a:r>
                  <a:rPr lang="zh-CN" altLang="en-US" dirty="0"/>
                  <a:t>假设只有一组询问，如何计算答案呢？</a:t>
                </a:r>
                <a:endParaRPr lang="en-US" altLang="zh-CN" dirty="0"/>
              </a:p>
              <a:p>
                <a:r>
                  <a:rPr lang="zh-CN" altLang="en-US" dirty="0"/>
                  <a:t>首先可以变成计算所有情况的直径长度，</a:t>
                </a:r>
                <a:endParaRPr lang="en-US" altLang="zh-CN" dirty="0"/>
              </a:p>
              <a:p>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a14:m>
                <a:r>
                  <a:rPr lang="zh-CN" altLang="en-US" dirty="0"/>
                  <a:t>为第一个连通块，</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2</m:t>
                        </m:r>
                      </m:sub>
                    </m:sSub>
                  </m:oMath>
                </a14:m>
                <a:r>
                  <a:rPr lang="zh-CN" altLang="en-US" dirty="0"/>
                  <a:t>为第二个连通块。</a:t>
                </a:r>
                <a:endParaRPr lang="en-US" altLang="zh-CN" dirty="0"/>
              </a:p>
              <a:p>
                <a:r>
                  <a:rPr lang="zh-CN" altLang="en-US" dirty="0"/>
                  <a:t>首先算出这两个连通块直径的较大值</a:t>
                </a:r>
                <a14:m>
                  <m:oMath xmlns:m="http://schemas.openxmlformats.org/officeDocument/2006/math">
                    <m:r>
                      <a:rPr lang="en-US" altLang="zh-CN" b="0" i="1" smtClean="0">
                        <a:latin typeface="Cambria Math" panose="02040503050406030204" pitchFamily="18" charset="0"/>
                      </a:rPr>
                      <m:t>𝑚</m:t>
                    </m:r>
                  </m:oMath>
                </a14:m>
                <a:r>
                  <a:rPr lang="zh-CN" altLang="en-US" dirty="0"/>
                  <a:t>与每个点开始的最长路径长度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sub>
                    </m:sSub>
                  </m:oMath>
                </a14:m>
                <a:endParaRPr lang="en-US" altLang="zh-CN" dirty="0"/>
              </a:p>
              <a:p>
                <a:r>
                  <a:rPr lang="zh-CN" altLang="en-US" dirty="0"/>
                  <a:t>那么对于两个不同连通块的点</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zh-CN" altLang="en-US" dirty="0"/>
                  <a:t>，对答案的贡献即为</a:t>
                </a:r>
                <a14:m>
                  <m:oMath xmlns:m="http://schemas.openxmlformats.org/officeDocument/2006/math">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4935BC0E-4DAF-4DFC-94C6-38A1B6359118}"/>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3887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98788-F7F3-4114-91E1-A11037C3EF2B}"/>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27DEE9-54BF-4000-854A-8C49398253CC}"/>
                  </a:ext>
                </a:extLst>
              </p:cNvPr>
              <p:cNvSpPr>
                <a:spLocks noGrp="1"/>
              </p:cNvSpPr>
              <p:nvPr>
                <p:ph idx="1"/>
              </p:nvPr>
            </p:nvSpPr>
            <p:spPr/>
            <p:txBody>
              <a:bodyPr/>
              <a:lstStyle/>
              <a:p>
                <a:r>
                  <a:rPr lang="zh-CN" altLang="en-US" dirty="0"/>
                  <a:t>我们可以将第二个连通块内的</a:t>
                </a:r>
                <a14:m>
                  <m:oMath xmlns:m="http://schemas.openxmlformats.org/officeDocument/2006/math">
                    <m:r>
                      <a:rPr lang="en-US" altLang="zh-CN" b="0" i="1" smtClean="0">
                        <a:latin typeface="Cambria Math" panose="02040503050406030204" pitchFamily="18" charset="0"/>
                      </a:rPr>
                      <m:t>𝑓</m:t>
                    </m:r>
                  </m:oMath>
                </a14:m>
                <a:r>
                  <a:rPr lang="zh-CN" altLang="en-US" dirty="0"/>
                  <a:t>排序，然后枚举第一个连通块内的节点</a:t>
                </a:r>
                <a14:m>
                  <m:oMath xmlns:m="http://schemas.openxmlformats.org/officeDocument/2006/math">
                    <m:r>
                      <a:rPr lang="en-US" altLang="zh-CN" b="0" i="1" smtClean="0">
                        <a:latin typeface="Cambria Math" panose="02040503050406030204" pitchFamily="18" charset="0"/>
                      </a:rPr>
                      <m:t>𝑢</m:t>
                    </m:r>
                  </m:oMath>
                </a14:m>
                <a:r>
                  <a:rPr lang="zh-CN" altLang="en-US" dirty="0"/>
                  <a:t>。</a:t>
                </a:r>
                <a:endParaRPr lang="en-US" altLang="zh-CN" dirty="0"/>
              </a:p>
              <a:p>
                <a:r>
                  <a:rPr lang="zh-CN" altLang="en-US" dirty="0"/>
                  <a:t>这样对于第二个节点，贡献为</a:t>
                </a:r>
                <a14:m>
                  <m:oMath xmlns:m="http://schemas.openxmlformats.org/officeDocument/2006/math">
                    <m:r>
                      <a:rPr lang="en-US" altLang="zh-CN" b="0" i="1" smtClean="0">
                        <a:latin typeface="Cambria Math" panose="02040503050406030204" pitchFamily="18" charset="0"/>
                      </a:rPr>
                      <m:t>𝑚</m:t>
                    </m:r>
                  </m:oMath>
                </a14:m>
                <a:r>
                  <a:rPr lang="zh-CN" altLang="en-US" dirty="0"/>
                  <a:t>的恰好是一个前缀。二分</a:t>
                </a:r>
                <a:r>
                  <a:rPr lang="en-US" altLang="zh-CN" dirty="0"/>
                  <a:t>+</a:t>
                </a:r>
                <a:r>
                  <a:rPr lang="zh-CN" altLang="en-US" dirty="0"/>
                  <a:t>前缀和即可搞定。这样的复杂度取决于第一个连通块的大小。</a:t>
                </a:r>
                <a:endParaRPr lang="en-US" altLang="zh-CN" dirty="0"/>
              </a:p>
              <a:p>
                <a:endParaRPr lang="en-US" altLang="zh-CN" dirty="0"/>
              </a:p>
              <a:p>
                <a:r>
                  <a:rPr lang="zh-CN" altLang="en-US" dirty="0"/>
                  <a:t>很容易发现，如果第一个连通块比第二个连通块大，我们可以交换两个连通块，这样答案不变，且算起来更快。但是最坏情况下单次复杂度还是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r>
                  <a:rPr lang="zh-CN" altLang="en-US" dirty="0"/>
                  <a:t>的。</a:t>
                </a:r>
              </a:p>
            </p:txBody>
          </p:sp>
        </mc:Choice>
        <mc:Fallback xmlns="">
          <p:sp>
            <p:nvSpPr>
              <p:cNvPr id="3" name="内容占位符 2">
                <a:extLst>
                  <a:ext uri="{FF2B5EF4-FFF2-40B4-BE49-F238E27FC236}">
                    <a16:creationId xmlns:a16="http://schemas.microsoft.com/office/drawing/2014/main" id="{C827DEE9-54BF-4000-854A-8C49398253CC}"/>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2719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D4827-C751-47F8-9C24-5468CD5C8525}"/>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410FFE-108C-4A94-AE18-79C467CDF6F4}"/>
                  </a:ext>
                </a:extLst>
              </p:cNvPr>
              <p:cNvSpPr>
                <a:spLocks noGrp="1"/>
              </p:cNvSpPr>
              <p:nvPr>
                <p:ph idx="1"/>
              </p:nvPr>
            </p:nvSpPr>
            <p:spPr/>
            <p:txBody>
              <a:bodyPr/>
              <a:lstStyle/>
              <a:p>
                <a:r>
                  <a:rPr lang="zh-CN" altLang="en-US" dirty="0"/>
                  <a:t>那么多组询问怎么办呢？</a:t>
                </a:r>
                <a:endParaRPr lang="en-US" altLang="zh-CN" dirty="0"/>
              </a:p>
              <a:p>
                <a:r>
                  <a:rPr lang="zh-CN" altLang="en-US" dirty="0"/>
                  <a:t>我们采用上面的优化，同时对已经进行过的询问做一个“记忆化”：如果某个询问跟原来的询问一样（连通块一样），那么直接返回答案，否则还是这么计算。</a:t>
                </a:r>
                <a:endParaRPr lang="en-US" altLang="zh-CN" dirty="0"/>
              </a:p>
              <a:p>
                <a:r>
                  <a:rPr lang="zh-CN" altLang="en-US" dirty="0"/>
                  <a:t>看上去很不靠谱，但如果你这么写，你就可以</a:t>
                </a:r>
                <a:r>
                  <a:rPr lang="en-US" altLang="zh-CN" dirty="0"/>
                  <a:t>AC</a:t>
                </a:r>
              </a:p>
              <a:p>
                <a:endParaRPr lang="en-US" altLang="zh-CN" dirty="0"/>
              </a:p>
              <a:p>
                <a:r>
                  <a:rPr lang="zh-CN" altLang="en-US" dirty="0"/>
                  <a:t>事实上，这样的复杂度是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r>
                  <a:rPr lang="zh-CN" altLang="en-US" dirty="0"/>
                  <a:t>的。</a:t>
                </a:r>
              </a:p>
            </p:txBody>
          </p:sp>
        </mc:Choice>
        <mc:Fallback xmlns="">
          <p:sp>
            <p:nvSpPr>
              <p:cNvPr id="3" name="内容占位符 2">
                <a:extLst>
                  <a:ext uri="{FF2B5EF4-FFF2-40B4-BE49-F238E27FC236}">
                    <a16:creationId xmlns:a16="http://schemas.microsoft.com/office/drawing/2014/main" id="{9B410FFE-108C-4A94-AE18-79C467CDF6F4}"/>
                  </a:ext>
                </a:extLst>
              </p:cNvPr>
              <p:cNvSpPr>
                <a:spLocks noGrp="1" noRot="1" noChangeAspect="1" noMove="1" noResize="1" noEditPoints="1" noAdjustHandles="1" noChangeArrowheads="1" noChangeShapeType="1" noTextEdit="1"/>
              </p:cNvSpPr>
              <p:nvPr>
                <p:ph idx="1"/>
              </p:nvPr>
            </p:nvSpPr>
            <p:spPr>
              <a:blipFill>
                <a:blip r:embed="rId3"/>
                <a:stretch>
                  <a:fillRect l="-1043" t="-2521" r="-22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0142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21C8E-A819-4404-A740-4684C9AFBA31}"/>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449516-9917-4882-B400-D12CA697FFBA}"/>
                  </a:ext>
                </a:extLst>
              </p:cNvPr>
              <p:cNvSpPr>
                <a:spLocks noGrp="1"/>
              </p:cNvSpPr>
              <p:nvPr>
                <p:ph idx="1"/>
              </p:nvPr>
            </p:nvSpPr>
            <p:spPr/>
            <p:txBody>
              <a:bodyPr/>
              <a:lstStyle/>
              <a:p>
                <a:r>
                  <a:rPr lang="zh-CN" altLang="en-US" dirty="0"/>
                  <a:t>复杂度取决于较小的那一个连通块；</a:t>
                </a:r>
                <a:endParaRPr lang="en-US" altLang="zh-CN" dirty="0"/>
              </a:p>
              <a:p>
                <a:r>
                  <a:rPr lang="zh-CN" altLang="en-US" dirty="0"/>
                  <a:t>对于大小小于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的连通块，这样单次复杂度肯定不超过</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a:t>
                </a:r>
                <a:endParaRPr lang="en-US" altLang="zh-CN" dirty="0"/>
              </a:p>
              <a:p>
                <a:r>
                  <a:rPr lang="zh-CN" altLang="en-US" dirty="0"/>
                  <a:t>对于大小大于</a:t>
                </a:r>
                <a14:m>
                  <m:oMath xmlns:m="http://schemas.openxmlformats.org/officeDocument/2006/math">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的连通块，比它大的连通块最多只有</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e>
                    </m:d>
                  </m:oMath>
                </a14:m>
                <a:r>
                  <a:rPr lang="zh-CN" altLang="en-US" dirty="0"/>
                  <a:t>个，所以它最多只会被计算</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e>
                    </m:d>
                  </m:oMath>
                </a14:m>
                <a:r>
                  <a:rPr lang="zh-CN" altLang="en-US" dirty="0"/>
                  <a:t>次，所以这部分总的加起来也只有</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a:t>
                </a:r>
              </a:p>
            </p:txBody>
          </p:sp>
        </mc:Choice>
        <mc:Fallback xmlns="">
          <p:sp>
            <p:nvSpPr>
              <p:cNvPr id="3" name="内容占位符 2">
                <a:extLst>
                  <a:ext uri="{FF2B5EF4-FFF2-40B4-BE49-F238E27FC236}">
                    <a16:creationId xmlns:a16="http://schemas.microsoft.com/office/drawing/2014/main" id="{84449516-9917-4882-B400-D12CA697FFBA}"/>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0980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4DF3-7E4E-421C-AF51-10F5A4CE08E2}"/>
              </a:ext>
            </a:extLst>
          </p:cNvPr>
          <p:cNvSpPr>
            <a:spLocks noGrp="1"/>
          </p:cNvSpPr>
          <p:nvPr>
            <p:ph type="title"/>
          </p:nvPr>
        </p:nvSpPr>
        <p:spPr/>
        <p:txBody>
          <a:bodyPr/>
          <a:lstStyle/>
          <a:p>
            <a:r>
              <a:rPr lang="en-US" altLang="zh-CN" dirty="0"/>
              <a:t>CF600E </a:t>
            </a:r>
            <a:r>
              <a:rPr lang="en-US" altLang="zh-CN" dirty="0" err="1"/>
              <a:t>Lomsat</a:t>
            </a:r>
            <a:r>
              <a:rPr lang="en-US" altLang="zh-CN" dirty="0"/>
              <a:t> </a:t>
            </a:r>
            <a:r>
              <a:rPr lang="en-US" altLang="zh-CN" dirty="0" err="1"/>
              <a:t>gelral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F2A2C1F-8782-4840-8626-C89A49402E0A}"/>
                  </a:ext>
                </a:extLst>
              </p:cNvPr>
              <p:cNvSpPr>
                <a:spLocks noGrp="1"/>
              </p:cNvSpPr>
              <p:nvPr>
                <p:ph idx="1"/>
              </p:nvPr>
            </p:nvSpPr>
            <p:spPr/>
            <p:txBody>
              <a:bodyPr/>
              <a:lstStyle/>
              <a:p>
                <a:r>
                  <a:rPr lang="zh-CN" altLang="en-US" dirty="0"/>
                  <a:t>给你一个</a:t>
                </a:r>
                <a14:m>
                  <m:oMath xmlns:m="http://schemas.openxmlformats.org/officeDocument/2006/math">
                    <m:r>
                      <a:rPr lang="en-US" altLang="zh-CN" b="0" i="1" smtClean="0">
                        <a:latin typeface="Cambria Math" panose="02040503050406030204" pitchFamily="18" charset="0"/>
                      </a:rPr>
                      <m:t>𝑛</m:t>
                    </m:r>
                  </m:oMath>
                </a14:m>
                <a:r>
                  <a:rPr lang="zh-CN" altLang="en-US" dirty="0"/>
                  <a:t>个节点的以</a:t>
                </a:r>
                <a:r>
                  <a:rPr lang="en-US" altLang="zh-CN" dirty="0"/>
                  <a:t>1</a:t>
                </a:r>
                <a:r>
                  <a:rPr lang="zh-CN" altLang="en-US" dirty="0"/>
                  <a:t>为根的有根树，每个节点有颜色</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zh-CN" altLang="en-US" dirty="0"/>
                  <a:t>。</a:t>
                </a:r>
                <a:endParaRPr lang="en-US" altLang="zh-CN" dirty="0"/>
              </a:p>
              <a:p>
                <a:r>
                  <a:rPr lang="zh-CN" altLang="en-US" dirty="0"/>
                  <a:t>如果一种颜色在以</a:t>
                </a:r>
                <a14:m>
                  <m:oMath xmlns:m="http://schemas.openxmlformats.org/officeDocument/2006/math">
                    <m:r>
                      <a:rPr lang="en-US" altLang="zh-CN" b="0" i="1" smtClean="0">
                        <a:latin typeface="Cambria Math" panose="02040503050406030204" pitchFamily="18" charset="0"/>
                      </a:rPr>
                      <m:t>𝑢</m:t>
                    </m:r>
                  </m:oMath>
                </a14:m>
                <a:r>
                  <a:rPr lang="zh-CN" altLang="en-US" dirty="0"/>
                  <a:t>为根的子树内出现次数最多，称这种颜色在</a:t>
                </a:r>
                <a14:m>
                  <m:oMath xmlns:m="http://schemas.openxmlformats.org/officeDocument/2006/math">
                    <m:r>
                      <a:rPr lang="en-US" altLang="zh-CN" b="0" i="1" smtClean="0">
                        <a:latin typeface="Cambria Math" panose="02040503050406030204" pitchFamily="18" charset="0"/>
                      </a:rPr>
                      <m:t>𝑢</m:t>
                    </m:r>
                  </m:oMath>
                </a14:m>
                <a:r>
                  <a:rPr lang="zh-CN" altLang="en-US" dirty="0"/>
                  <a:t>的子树内占主导地位。可能会出现多种颜色同时占主导地位。</a:t>
                </a:r>
                <a:endParaRPr lang="en-US" altLang="zh-CN" dirty="0"/>
              </a:p>
              <a:p>
                <a:r>
                  <a:rPr lang="zh-CN" altLang="en-US" dirty="0"/>
                  <a:t>对于每个</a:t>
                </a:r>
                <a14:m>
                  <m:oMath xmlns:m="http://schemas.openxmlformats.org/officeDocument/2006/math">
                    <m:r>
                      <a:rPr lang="en-US" altLang="zh-CN" b="0" i="1" smtClean="0">
                        <a:latin typeface="Cambria Math" panose="02040503050406030204" pitchFamily="18" charset="0"/>
                      </a:rPr>
                      <m:t>𝑢</m:t>
                    </m:r>
                  </m:oMath>
                </a14:m>
                <a:r>
                  <a:rPr lang="zh-CN" altLang="en-US" dirty="0"/>
                  <a:t>，你需要求出以</a:t>
                </a:r>
                <a14:m>
                  <m:oMath xmlns:m="http://schemas.openxmlformats.org/officeDocument/2006/math">
                    <m:r>
                      <a:rPr lang="en-US" altLang="zh-CN" b="0" i="1" smtClean="0">
                        <a:latin typeface="Cambria Math" panose="02040503050406030204" pitchFamily="18" charset="0"/>
                      </a:rPr>
                      <m:t>𝑢</m:t>
                    </m:r>
                  </m:oMath>
                </a14:m>
                <a:r>
                  <a:rPr lang="zh-CN" altLang="en-US" dirty="0"/>
                  <a:t>为根的子树内占主导地位颜色的编号之和。</a:t>
                </a:r>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0F2A2C1F-8782-4840-8626-C89A49402E0A}"/>
                  </a:ext>
                </a:extLst>
              </p:cNvPr>
              <p:cNvSpPr>
                <a:spLocks noGrp="1" noRot="1" noChangeAspect="1" noMove="1" noResize="1" noEditPoints="1" noAdjustHandles="1" noChangeArrowheads="1" noChangeShapeType="1" noTextEdit="1"/>
              </p:cNvSpPr>
              <p:nvPr>
                <p:ph idx="1"/>
              </p:nvPr>
            </p:nvSpPr>
            <p:spPr>
              <a:blipFill>
                <a:blip r:embed="rId3"/>
                <a:stretch>
                  <a:fillRect l="-1043" t="-2381" r="-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9563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3E81B-54FA-454F-8688-895EB1C014EB}"/>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8C1B834-A075-4457-9D69-9E6533200611}"/>
              </a:ext>
            </a:extLst>
          </p:cNvPr>
          <p:cNvSpPr>
            <a:spLocks noGrp="1"/>
          </p:cNvSpPr>
          <p:nvPr>
            <p:ph idx="1"/>
          </p:nvPr>
        </p:nvSpPr>
        <p:spPr/>
        <p:txBody>
          <a:bodyPr/>
          <a:lstStyle/>
          <a:p>
            <a:r>
              <a:rPr lang="zh-CN" altLang="en-US" dirty="0"/>
              <a:t>想个最朴素的办法：</a:t>
            </a:r>
            <a:endParaRPr lang="en-US" altLang="zh-CN" dirty="0"/>
          </a:p>
          <a:p>
            <a:r>
              <a:rPr lang="zh-CN" altLang="en-US" dirty="0"/>
              <a:t>用某种数据结构（比如</a:t>
            </a:r>
            <a:r>
              <a:rPr lang="en-US" altLang="zh-CN" dirty="0"/>
              <a:t>std::map</a:t>
            </a:r>
            <a:r>
              <a:rPr lang="zh-CN" altLang="en-US" dirty="0"/>
              <a:t>）维护每种颜色的出现次数，然后对于每个点，计算完儿子之后，将儿子的信息暴力合并到该节点上。</a:t>
            </a:r>
            <a:endParaRPr lang="en-US" altLang="zh-CN" dirty="0"/>
          </a:p>
          <a:p>
            <a:r>
              <a:rPr lang="zh-CN" altLang="en-US" strike="sngStrike" dirty="0"/>
              <a:t>显然过不了。</a:t>
            </a:r>
            <a:endParaRPr lang="en-US" altLang="zh-CN" strike="sngStrike" dirty="0"/>
          </a:p>
          <a:p>
            <a:r>
              <a:rPr lang="zh-CN" altLang="en-US" dirty="0"/>
              <a:t>优化：每次合并的时候将较小的集合合并到较大的集合上去。（反正都是合并，合并的方向并没有什么关系。）</a:t>
            </a:r>
            <a:endParaRPr lang="en-US" altLang="zh-CN" dirty="0"/>
          </a:p>
          <a:p>
            <a:r>
              <a:rPr lang="zh-CN" altLang="en-US" dirty="0"/>
              <a:t>然后它过了。</a:t>
            </a:r>
            <a:endParaRPr lang="en-US" altLang="zh-CN" dirty="0"/>
          </a:p>
          <a:p>
            <a:endParaRPr lang="zh-CN" altLang="en-US" dirty="0"/>
          </a:p>
        </p:txBody>
      </p:sp>
    </p:spTree>
    <p:extLst>
      <p:ext uri="{BB962C8B-B14F-4D97-AF65-F5344CB8AC3E}">
        <p14:creationId xmlns:p14="http://schemas.microsoft.com/office/powerpoint/2010/main" val="3433488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A4933-FB02-4021-B958-4C9BEDC26629}"/>
              </a:ext>
            </a:extLst>
          </p:cNvPr>
          <p:cNvSpPr>
            <a:spLocks noGrp="1"/>
          </p:cNvSpPr>
          <p:nvPr>
            <p:ph type="title"/>
          </p:nvPr>
        </p:nvSpPr>
        <p:spPr/>
        <p:txBody>
          <a:bodyPr/>
          <a:lstStyle/>
          <a:p>
            <a:r>
              <a:rPr lang="en-US" altLang="zh-CN" dirty="0"/>
              <a:t>Solution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0B7A5A-D6C6-4A8B-89FB-3A4B0540CEED}"/>
                  </a:ext>
                </a:extLst>
              </p:cNvPr>
              <p:cNvSpPr>
                <a:spLocks noGrp="1"/>
              </p:cNvSpPr>
              <p:nvPr>
                <p:ph idx="1"/>
              </p:nvPr>
            </p:nvSpPr>
            <p:spPr/>
            <p:txBody>
              <a:bodyPr/>
              <a:lstStyle/>
              <a:p>
                <a:r>
                  <a:rPr lang="en-US" altLang="zh-CN" dirty="0"/>
                  <a:t>Why</a:t>
                </a:r>
                <a:r>
                  <a:rPr lang="zh-CN" altLang="en-US" dirty="0"/>
                  <a:t>？</a:t>
                </a:r>
                <a:endParaRPr lang="en-US" altLang="zh-CN" dirty="0"/>
              </a:p>
              <a:p>
                <a:r>
                  <a:rPr lang="zh-CN" altLang="en-US" dirty="0"/>
                  <a:t>从小的合并到大的上时，得到的集合大小至少为较小集合的两倍。不难发现，对于一个点，它所在的集合合并到别的集合上，这种事最多会发生</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e>
                    </m:d>
                  </m:oMath>
                </a14:m>
                <a:r>
                  <a:rPr lang="zh-CN" altLang="en-US" dirty="0"/>
                  <a:t>次。</a:t>
                </a:r>
                <a:endParaRPr lang="en-US" altLang="zh-CN" dirty="0"/>
              </a:p>
              <a:p>
                <a:endParaRPr lang="en-US" altLang="zh-CN" dirty="0"/>
              </a:p>
              <a:p>
                <a:r>
                  <a:rPr lang="zh-CN" altLang="en-US" dirty="0"/>
                  <a:t>于是复杂度就是</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2</m:t>
                                </m:r>
                              </m:sup>
                            </m:sSup>
                          </m:fName>
                          <m:e>
                            <m:r>
                              <a:rPr lang="en-US" altLang="zh-CN" b="0" i="1" smtClean="0">
                                <a:latin typeface="Cambria Math" panose="02040503050406030204" pitchFamily="18" charset="0"/>
                              </a:rPr>
                              <m:t>𝑛</m:t>
                            </m:r>
                          </m:e>
                        </m:func>
                      </m:e>
                    </m:d>
                  </m:oMath>
                </a14:m>
                <a:r>
                  <a:rPr lang="zh-CN" altLang="en-US" dirty="0"/>
                  <a:t>啦</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CD0B7A5A-D6C6-4A8B-89FB-3A4B0540CEED}"/>
                  </a:ext>
                </a:extLst>
              </p:cNvPr>
              <p:cNvSpPr>
                <a:spLocks noGrp="1" noRot="1" noChangeAspect="1" noMove="1" noResize="1" noEditPoints="1" noAdjustHandles="1" noChangeArrowheads="1" noChangeShapeType="1" noTextEdit="1"/>
              </p:cNvSpPr>
              <p:nvPr>
                <p:ph idx="1"/>
              </p:nvPr>
            </p:nvSpPr>
            <p:spPr>
              <a:blipFill>
                <a:blip r:embed="rId3"/>
                <a:stretch>
                  <a:fillRect l="-1043" t="-252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5516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12347</Words>
  <Application>Microsoft Office PowerPoint</Application>
  <PresentationFormat>宽屏</PresentationFormat>
  <Paragraphs>763</Paragraphs>
  <Slides>153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153</vt:i4>
      </vt:variant>
    </vt:vector>
  </HeadingPairs>
  <TitlesOfParts>
    <vt:vector size="158" baseType="lpstr">
      <vt:lpstr>等线</vt:lpstr>
      <vt:lpstr>等线 Light</vt:lpstr>
      <vt:lpstr>Arial</vt:lpstr>
      <vt:lpstr>Cambria Math</vt:lpstr>
      <vt:lpstr>Office 主题​​</vt:lpstr>
      <vt:lpstr>杂题选讲</vt:lpstr>
      <vt:lpstr>Luogu1083 借教室</vt:lpstr>
      <vt:lpstr>Solution</vt:lpstr>
      <vt:lpstr>Luogu2831 愤怒的小鸟</vt:lpstr>
      <vt:lpstr>Solution</vt:lpstr>
      <vt:lpstr>Solution</vt:lpstr>
      <vt:lpstr>Luogu1772 物流运输</vt:lpstr>
      <vt:lpstr>Solution</vt:lpstr>
      <vt:lpstr>CF1409F Subsequences of Length Two</vt:lpstr>
      <vt:lpstr>Solution</vt:lpstr>
      <vt:lpstr>CF1404B Tree Tag </vt:lpstr>
      <vt:lpstr>Solution</vt:lpstr>
      <vt:lpstr>Solution</vt:lpstr>
      <vt:lpstr>CF1349C Orac and Game of Life</vt:lpstr>
      <vt:lpstr>Solution</vt:lpstr>
      <vt:lpstr>CF1338B Edge Weight Assignment</vt:lpstr>
      <vt:lpstr>Solution</vt:lpstr>
      <vt:lpstr>Solution</vt:lpstr>
      <vt:lpstr>CF1334D Minimum Euler Cycle</vt:lpstr>
      <vt:lpstr>Solution</vt:lpstr>
      <vt:lpstr>CF1329A Dreamoon Likes Coloring</vt:lpstr>
      <vt:lpstr>Solution</vt:lpstr>
      <vt:lpstr>CF1322B Present</vt:lpstr>
      <vt:lpstr>Solution</vt:lpstr>
      <vt:lpstr>Solution</vt:lpstr>
      <vt:lpstr>CF1320C Battle for Azathoth</vt:lpstr>
      <vt:lpstr>Solution</vt:lpstr>
      <vt:lpstr>CF1312E Array Shrinking</vt:lpstr>
      <vt:lpstr>Solution</vt:lpstr>
      <vt:lpstr>CF1288D Minimax Problem</vt:lpstr>
      <vt:lpstr>Solution</vt:lpstr>
      <vt:lpstr>CF1276B Two Fairs</vt:lpstr>
      <vt:lpstr>Solution</vt:lpstr>
      <vt:lpstr>CF1213G Path Queries</vt:lpstr>
      <vt:lpstr>Solution</vt:lpstr>
      <vt:lpstr>CF1030E Vasya and Good Sequences</vt:lpstr>
      <vt:lpstr>Solution</vt:lpstr>
      <vt:lpstr>CF959E Mahmoud and Ehab and the xor-MST</vt:lpstr>
      <vt:lpstr>Solution</vt:lpstr>
      <vt:lpstr>CF900D Unusual Sequences</vt:lpstr>
      <vt:lpstr>Solution</vt:lpstr>
      <vt:lpstr>Solution</vt:lpstr>
      <vt:lpstr>Solution</vt:lpstr>
      <vt:lpstr>CF859D Third Month Insanity</vt:lpstr>
      <vt:lpstr>CF859D Third Month Insanity</vt:lpstr>
      <vt:lpstr>Solution</vt:lpstr>
      <vt:lpstr>Solution</vt:lpstr>
      <vt:lpstr>CF853C Boredom</vt:lpstr>
      <vt:lpstr>Solution</vt:lpstr>
      <vt:lpstr>Solution</vt:lpstr>
      <vt:lpstr>CF1408E Avoid Rainbow Cycles</vt:lpstr>
      <vt:lpstr>Solution</vt:lpstr>
      <vt:lpstr>CF1217E Sum Queries?</vt:lpstr>
      <vt:lpstr>Solution</vt:lpstr>
      <vt:lpstr>CF1215E Marbles</vt:lpstr>
      <vt:lpstr>Solution</vt:lpstr>
      <vt:lpstr>Solution</vt:lpstr>
      <vt:lpstr>CF1188C Array Beauty</vt:lpstr>
      <vt:lpstr>Solution</vt:lpstr>
      <vt:lpstr>Solution</vt:lpstr>
      <vt:lpstr>Solution</vt:lpstr>
      <vt:lpstr>CF1111E Tree</vt:lpstr>
      <vt:lpstr>Solution</vt:lpstr>
      <vt:lpstr>Solution</vt:lpstr>
      <vt:lpstr>Solution</vt:lpstr>
      <vt:lpstr>CF1097D Makoto and a Blackboard</vt:lpstr>
      <vt:lpstr>Solution</vt:lpstr>
      <vt:lpstr>CF1044D Deduction Queries</vt:lpstr>
      <vt:lpstr>Solution</vt:lpstr>
      <vt:lpstr>Solution</vt:lpstr>
      <vt:lpstr>CF1043F Make It One</vt:lpstr>
      <vt:lpstr>Solution</vt:lpstr>
      <vt:lpstr>Solution</vt:lpstr>
      <vt:lpstr>Solution</vt:lpstr>
      <vt:lpstr>CF891C Envy</vt:lpstr>
      <vt:lpstr>Solution</vt:lpstr>
      <vt:lpstr>Solution</vt:lpstr>
      <vt:lpstr>CF875F Royal Questions</vt:lpstr>
      <vt:lpstr>Solution</vt:lpstr>
      <vt:lpstr>CF870E Points, Lines and Ready-made Titles</vt:lpstr>
      <vt:lpstr>Solution</vt:lpstr>
      <vt:lpstr>Solution</vt:lpstr>
      <vt:lpstr>CF868F Yet Another Minimization Problem</vt:lpstr>
      <vt:lpstr>Solution</vt:lpstr>
      <vt:lpstr>Solution</vt:lpstr>
      <vt:lpstr>Solution</vt:lpstr>
      <vt:lpstr>Solution</vt:lpstr>
      <vt:lpstr>CF856B Similar Words</vt:lpstr>
      <vt:lpstr>Solution</vt:lpstr>
      <vt:lpstr>CF815C Karen and Supermarket</vt:lpstr>
      <vt:lpstr>Solution</vt:lpstr>
      <vt:lpstr>CF804D Expected diameter of a tree</vt:lpstr>
      <vt:lpstr>Solution</vt:lpstr>
      <vt:lpstr>Solution</vt:lpstr>
      <vt:lpstr>Solution</vt:lpstr>
      <vt:lpstr>Solution</vt:lpstr>
      <vt:lpstr>CF600E Lomsat gelral</vt:lpstr>
      <vt:lpstr>Solution</vt:lpstr>
      <vt:lpstr>Solution</vt:lpstr>
      <vt:lpstr>CF1379F2 Chess Strikes Back</vt:lpstr>
      <vt:lpstr>Solution</vt:lpstr>
      <vt:lpstr>Solution</vt:lpstr>
      <vt:lpstr>CF1310C Au Pont Rouge</vt:lpstr>
      <vt:lpstr>Solution</vt:lpstr>
      <vt:lpstr>Solution</vt:lpstr>
      <vt:lpstr>Solution</vt:lpstr>
      <vt:lpstr>CF1270F Awesome Substrings</vt:lpstr>
      <vt:lpstr>Solution</vt:lpstr>
      <vt:lpstr>Solution</vt:lpstr>
      <vt:lpstr>Solution</vt:lpstr>
      <vt:lpstr>CF1270H Number of Components</vt:lpstr>
      <vt:lpstr>Solution</vt:lpstr>
      <vt:lpstr>Solution</vt:lpstr>
      <vt:lpstr>Solution</vt:lpstr>
      <vt:lpstr>CF1260F Colored Tree</vt:lpstr>
      <vt:lpstr>Solution</vt:lpstr>
      <vt:lpstr>Solution</vt:lpstr>
      <vt:lpstr>Solution</vt:lpstr>
      <vt:lpstr>Solution</vt:lpstr>
      <vt:lpstr>CF1254D Tree Queries</vt:lpstr>
      <vt:lpstr>Solution</vt:lpstr>
      <vt:lpstr>Solution</vt:lpstr>
      <vt:lpstr>CF1223F Stack Exterminable Arrays</vt:lpstr>
      <vt:lpstr>Solution</vt:lpstr>
      <vt:lpstr>Solution</vt:lpstr>
      <vt:lpstr>Solution</vt:lpstr>
      <vt:lpstr>CF1220F Gardener Alex</vt:lpstr>
      <vt:lpstr>Solution</vt:lpstr>
      <vt:lpstr>Solution</vt:lpstr>
      <vt:lpstr>CF1188D Make Equal</vt:lpstr>
      <vt:lpstr>Solution</vt:lpstr>
      <vt:lpstr>Solution</vt:lpstr>
      <vt:lpstr>CF1142D Foreigner</vt:lpstr>
      <vt:lpstr>Solution</vt:lpstr>
      <vt:lpstr>Solution</vt:lpstr>
      <vt:lpstr>Solution</vt:lpstr>
      <vt:lpstr>Solution</vt:lpstr>
      <vt:lpstr>CF1129D Isolation</vt:lpstr>
      <vt:lpstr>Solution</vt:lpstr>
      <vt:lpstr>Solution</vt:lpstr>
      <vt:lpstr>Solution</vt:lpstr>
      <vt:lpstr>CF1098D Eels</vt:lpstr>
      <vt:lpstr>Solution</vt:lpstr>
      <vt:lpstr>CF1044F DFS</vt:lpstr>
      <vt:lpstr>Solution</vt:lpstr>
      <vt:lpstr>Solution</vt:lpstr>
      <vt:lpstr>CF917C Pollywog</vt:lpstr>
      <vt:lpstr>Solution</vt:lpstr>
      <vt:lpstr>Solution</vt:lpstr>
      <vt:lpstr>Solution</vt:lpstr>
      <vt:lpstr>Solution</vt:lpstr>
      <vt:lpstr>Q&amp;A</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杂题选讲</dc:title>
  <dc:creator>刘 宇豪</dc:creator>
  <cp:lastModifiedBy>destiny</cp:lastModifiedBy>
  <cp:revision>137</cp:revision>
  <dcterms:created xsi:type="dcterms:W3CDTF">2020-10-19T01:14:37Z</dcterms:created>
  <dcterms:modified xsi:type="dcterms:W3CDTF">2020-10-27T01:33:06Z</dcterms:modified>
</cp:coreProperties>
</file>